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drawing8.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unknown"/>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 id="2147483786" r:id="rId2"/>
    <p:sldMasterId id="2147483798" r:id="rId3"/>
  </p:sldMasterIdLst>
  <p:notesMasterIdLst>
    <p:notesMasterId r:id="rId77"/>
  </p:notesMasterIdLst>
  <p:sldIdLst>
    <p:sldId id="257" r:id="rId4"/>
    <p:sldId id="338" r:id="rId5"/>
    <p:sldId id="284" r:id="rId6"/>
    <p:sldId id="285" r:id="rId7"/>
    <p:sldId id="258" r:id="rId8"/>
    <p:sldId id="286" r:id="rId9"/>
    <p:sldId id="287" r:id="rId10"/>
    <p:sldId id="288" r:id="rId11"/>
    <p:sldId id="331" r:id="rId12"/>
    <p:sldId id="289" r:id="rId13"/>
    <p:sldId id="291" r:id="rId14"/>
    <p:sldId id="290" r:id="rId15"/>
    <p:sldId id="292" r:id="rId16"/>
    <p:sldId id="259" r:id="rId17"/>
    <p:sldId id="293" r:id="rId18"/>
    <p:sldId id="294" r:id="rId19"/>
    <p:sldId id="295" r:id="rId20"/>
    <p:sldId id="296" r:id="rId21"/>
    <p:sldId id="305" r:id="rId22"/>
    <p:sldId id="314" r:id="rId23"/>
    <p:sldId id="332" r:id="rId24"/>
    <p:sldId id="315" r:id="rId25"/>
    <p:sldId id="260" r:id="rId26"/>
    <p:sldId id="261" r:id="rId27"/>
    <p:sldId id="262" r:id="rId28"/>
    <p:sldId id="263" r:id="rId29"/>
    <p:sldId id="264" r:id="rId30"/>
    <p:sldId id="265" r:id="rId31"/>
    <p:sldId id="266" r:id="rId32"/>
    <p:sldId id="267" r:id="rId33"/>
    <p:sldId id="268" r:id="rId34"/>
    <p:sldId id="269" r:id="rId35"/>
    <p:sldId id="270" r:id="rId36"/>
    <p:sldId id="282" r:id="rId37"/>
    <p:sldId id="271" r:id="rId38"/>
    <p:sldId id="272" r:id="rId39"/>
    <p:sldId id="273" r:id="rId40"/>
    <p:sldId id="274" r:id="rId41"/>
    <p:sldId id="275" r:id="rId42"/>
    <p:sldId id="276" r:id="rId43"/>
    <p:sldId id="277" r:id="rId44"/>
    <p:sldId id="278" r:id="rId45"/>
    <p:sldId id="316" r:id="rId46"/>
    <p:sldId id="297" r:id="rId47"/>
    <p:sldId id="302" r:id="rId48"/>
    <p:sldId id="298" r:id="rId49"/>
    <p:sldId id="303" r:id="rId50"/>
    <p:sldId id="318" r:id="rId51"/>
    <p:sldId id="299" r:id="rId52"/>
    <p:sldId id="300" r:id="rId53"/>
    <p:sldId id="301" r:id="rId54"/>
    <p:sldId id="319" r:id="rId55"/>
    <p:sldId id="320" r:id="rId56"/>
    <p:sldId id="321" r:id="rId57"/>
    <p:sldId id="322" r:id="rId58"/>
    <p:sldId id="323" r:id="rId59"/>
    <p:sldId id="324" r:id="rId60"/>
    <p:sldId id="325" r:id="rId61"/>
    <p:sldId id="326" r:id="rId62"/>
    <p:sldId id="333" r:id="rId63"/>
    <p:sldId id="330" r:id="rId64"/>
    <p:sldId id="328" r:id="rId65"/>
    <p:sldId id="335" r:id="rId66"/>
    <p:sldId id="336" r:id="rId67"/>
    <p:sldId id="340" r:id="rId68"/>
    <p:sldId id="343" r:id="rId69"/>
    <p:sldId id="339" r:id="rId70"/>
    <p:sldId id="341" r:id="rId71"/>
    <p:sldId id="342" r:id="rId72"/>
    <p:sldId id="344" r:id="rId73"/>
    <p:sldId id="334" r:id="rId74"/>
    <p:sldId id="337" r:id="rId75"/>
    <p:sldId id="327"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57" autoAdjust="0"/>
  </p:normalViewPr>
  <p:slideViewPr>
    <p:cSldViewPr snapToGrid="0" snapToObjects="1">
      <p:cViewPr>
        <p:scale>
          <a:sx n="66" d="100"/>
          <a:sy n="66" d="100"/>
        </p:scale>
        <p:origin x="-882" y="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0642D-0EF2-4EDF-9887-322BFB4037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F6A07BB-599B-4510-B363-4ECCAA1A6F0E}">
      <dgm:prSet phldrT="[Text]" custT="1"/>
      <dgm:spPr/>
      <dgm:t>
        <a:bodyPr/>
        <a:lstStyle/>
        <a:p>
          <a:endParaRPr lang="en-GB" sz="2400" dirty="0" smtClean="0"/>
        </a:p>
        <a:p>
          <a:r>
            <a:rPr lang="en-GB" sz="2400" dirty="0" smtClean="0"/>
            <a:t>Stage </a:t>
          </a:r>
          <a:endParaRPr lang="en-GB" sz="2400" dirty="0"/>
        </a:p>
      </dgm:t>
    </dgm:pt>
    <dgm:pt modelId="{BBDCFC63-8C61-4784-A10B-8855B67B2D81}" type="parTrans" cxnId="{7528BA81-8135-4BA3-BAF3-0F1D42E7EBAA}">
      <dgm:prSet/>
      <dgm:spPr/>
      <dgm:t>
        <a:bodyPr/>
        <a:lstStyle/>
        <a:p>
          <a:endParaRPr lang="en-GB"/>
        </a:p>
      </dgm:t>
    </dgm:pt>
    <dgm:pt modelId="{979DEA6A-87E1-4B50-A813-B621A40923DB}" type="sibTrans" cxnId="{7528BA81-8135-4BA3-BAF3-0F1D42E7EBAA}">
      <dgm:prSet/>
      <dgm:spPr/>
      <dgm:t>
        <a:bodyPr/>
        <a:lstStyle/>
        <a:p>
          <a:endParaRPr lang="en-GB"/>
        </a:p>
      </dgm:t>
    </dgm:pt>
    <dgm:pt modelId="{338F413B-C91F-425C-AC25-B4FEA2764807}">
      <dgm:prSet phldrT="[Text]" custT="1"/>
      <dgm:spPr/>
      <dgm:t>
        <a:bodyPr/>
        <a:lstStyle/>
        <a:p>
          <a:r>
            <a:rPr lang="en-GB" sz="1600" dirty="0" smtClean="0"/>
            <a:t>Early</a:t>
          </a:r>
          <a:endParaRPr lang="en-GB" sz="1600" dirty="0"/>
        </a:p>
      </dgm:t>
    </dgm:pt>
    <dgm:pt modelId="{E38BED38-EBD6-46CF-A640-2E4C41F55931}" type="parTrans" cxnId="{7F4FCC1E-77EE-4CA1-87D0-71BA53303418}">
      <dgm:prSet/>
      <dgm:spPr/>
      <dgm:t>
        <a:bodyPr/>
        <a:lstStyle/>
        <a:p>
          <a:endParaRPr lang="en-GB"/>
        </a:p>
      </dgm:t>
    </dgm:pt>
    <dgm:pt modelId="{49C1FEC8-9ADD-48E1-BBD1-2E8FA7A70A9E}" type="sibTrans" cxnId="{7F4FCC1E-77EE-4CA1-87D0-71BA53303418}">
      <dgm:prSet/>
      <dgm:spPr/>
      <dgm:t>
        <a:bodyPr/>
        <a:lstStyle/>
        <a:p>
          <a:endParaRPr lang="en-GB"/>
        </a:p>
      </dgm:t>
    </dgm:pt>
    <dgm:pt modelId="{7B2A9358-27CE-4C53-B4C3-FF64DF8CC31C}">
      <dgm:prSet phldrT="[Text]" custT="1"/>
      <dgm:spPr/>
      <dgm:t>
        <a:bodyPr/>
        <a:lstStyle/>
        <a:p>
          <a:r>
            <a:rPr lang="en-GB" sz="2400" dirty="0" smtClean="0"/>
            <a:t>Value and toxicity</a:t>
          </a:r>
        </a:p>
      </dgm:t>
    </dgm:pt>
    <dgm:pt modelId="{EE851C01-623A-4F97-B7B3-784117E3E170}" type="parTrans" cxnId="{DCBB22C4-3495-4467-BCE6-5F8B62EE915D}">
      <dgm:prSet/>
      <dgm:spPr/>
      <dgm:t>
        <a:bodyPr/>
        <a:lstStyle/>
        <a:p>
          <a:endParaRPr lang="en-GB"/>
        </a:p>
      </dgm:t>
    </dgm:pt>
    <dgm:pt modelId="{00B947EE-7188-4851-88DD-597791CE513E}" type="sibTrans" cxnId="{DCBB22C4-3495-4467-BCE6-5F8B62EE915D}">
      <dgm:prSet/>
      <dgm:spPr/>
      <dgm:t>
        <a:bodyPr/>
        <a:lstStyle/>
        <a:p>
          <a:endParaRPr lang="en-GB"/>
        </a:p>
      </dgm:t>
    </dgm:pt>
    <dgm:pt modelId="{CA757BC5-DB82-4E69-830C-CEC7FE39684D}">
      <dgm:prSet phldrT="[Text]" custT="1"/>
      <dgm:spPr/>
      <dgm:t>
        <a:bodyPr/>
        <a:lstStyle/>
        <a:p>
          <a:r>
            <a:rPr lang="en-GB" sz="1600" dirty="0" smtClean="0"/>
            <a:t>Radiotherapy or no Radiotherapy</a:t>
          </a:r>
        </a:p>
      </dgm:t>
    </dgm:pt>
    <dgm:pt modelId="{232C0614-7C80-4DD0-9C55-A124338DF1D8}" type="parTrans" cxnId="{B3FE1D84-D1BD-4C10-9C55-3B1A530D3DE4}">
      <dgm:prSet/>
      <dgm:spPr/>
      <dgm:t>
        <a:bodyPr/>
        <a:lstStyle/>
        <a:p>
          <a:endParaRPr lang="en-GB"/>
        </a:p>
      </dgm:t>
    </dgm:pt>
    <dgm:pt modelId="{57C0363A-57BC-48BC-AC1F-9439115F4871}" type="sibTrans" cxnId="{B3FE1D84-D1BD-4C10-9C55-3B1A530D3DE4}">
      <dgm:prSet/>
      <dgm:spPr/>
      <dgm:t>
        <a:bodyPr/>
        <a:lstStyle/>
        <a:p>
          <a:endParaRPr lang="en-GB"/>
        </a:p>
      </dgm:t>
    </dgm:pt>
    <dgm:pt modelId="{1348ACBD-7C92-40FE-83CB-43E860768475}">
      <dgm:prSet phldrT="[Text]" custT="1"/>
      <dgm:spPr/>
      <dgm:t>
        <a:bodyPr/>
        <a:lstStyle/>
        <a:p>
          <a:endParaRPr lang="en-GB" sz="2400" dirty="0" smtClean="0"/>
        </a:p>
        <a:p>
          <a:r>
            <a:rPr lang="en-GB" sz="2400" dirty="0" smtClean="0"/>
            <a:t>volume</a:t>
          </a:r>
        </a:p>
      </dgm:t>
    </dgm:pt>
    <dgm:pt modelId="{F910D254-FE25-40DB-8A0F-E30C3D5BE08A}" type="parTrans" cxnId="{E4ADBF91-2437-4A08-A046-88509A069E7F}">
      <dgm:prSet/>
      <dgm:spPr/>
      <dgm:t>
        <a:bodyPr/>
        <a:lstStyle/>
        <a:p>
          <a:endParaRPr lang="en-GB"/>
        </a:p>
      </dgm:t>
    </dgm:pt>
    <dgm:pt modelId="{E7E83694-99CD-4DED-B4A2-1FB74E6F1DDE}" type="sibTrans" cxnId="{E4ADBF91-2437-4A08-A046-88509A069E7F}">
      <dgm:prSet/>
      <dgm:spPr/>
      <dgm:t>
        <a:bodyPr/>
        <a:lstStyle/>
        <a:p>
          <a:endParaRPr lang="en-GB"/>
        </a:p>
      </dgm:t>
    </dgm:pt>
    <dgm:pt modelId="{CD34C2C8-D39C-4F4C-B2EB-214D7E371B4D}">
      <dgm:prSet phldrT="[Text]" custT="1"/>
      <dgm:spPr/>
      <dgm:t>
        <a:bodyPr/>
        <a:lstStyle/>
        <a:p>
          <a:r>
            <a:rPr lang="en-GB" sz="1600" dirty="0" smtClean="0"/>
            <a:t>What to treat? WBRT Vs PBRT</a:t>
          </a:r>
        </a:p>
      </dgm:t>
    </dgm:pt>
    <dgm:pt modelId="{58EEA6A1-35A2-4D2D-94B2-1C36F21F32DF}" type="parTrans" cxnId="{CF13E649-A2B7-4B61-93DA-890EF3B96252}">
      <dgm:prSet/>
      <dgm:spPr/>
      <dgm:t>
        <a:bodyPr/>
        <a:lstStyle/>
        <a:p>
          <a:endParaRPr lang="en-GB"/>
        </a:p>
      </dgm:t>
    </dgm:pt>
    <dgm:pt modelId="{BA212615-2B11-4C43-A0BC-97B79329E7CB}" type="sibTrans" cxnId="{CF13E649-A2B7-4B61-93DA-890EF3B96252}">
      <dgm:prSet/>
      <dgm:spPr/>
      <dgm:t>
        <a:bodyPr/>
        <a:lstStyle/>
        <a:p>
          <a:endParaRPr lang="en-GB"/>
        </a:p>
      </dgm:t>
    </dgm:pt>
    <dgm:pt modelId="{9CFA3768-A908-4FFD-A651-076E981E246C}">
      <dgm:prSet phldrT="[Text]" custT="1"/>
      <dgm:spPr/>
      <dgm:t>
        <a:bodyPr/>
        <a:lstStyle/>
        <a:p>
          <a:r>
            <a:rPr lang="en-GB" sz="1600" dirty="0" smtClean="0"/>
            <a:t>Locally advanced</a:t>
          </a:r>
          <a:endParaRPr lang="en-GB" sz="1600" dirty="0"/>
        </a:p>
      </dgm:t>
    </dgm:pt>
    <dgm:pt modelId="{DC6F8A2B-88FF-4576-BFDA-7647ED72381D}" type="parTrans" cxnId="{C66AA4C9-3E2E-4AFB-BF61-8A8AF07871C1}">
      <dgm:prSet/>
      <dgm:spPr/>
      <dgm:t>
        <a:bodyPr/>
        <a:lstStyle/>
        <a:p>
          <a:endParaRPr lang="en-GB"/>
        </a:p>
      </dgm:t>
    </dgm:pt>
    <dgm:pt modelId="{52CB04C8-DDC6-4696-85AD-2899B35CAB15}" type="sibTrans" cxnId="{C66AA4C9-3E2E-4AFB-BF61-8A8AF07871C1}">
      <dgm:prSet/>
      <dgm:spPr/>
      <dgm:t>
        <a:bodyPr/>
        <a:lstStyle/>
        <a:p>
          <a:endParaRPr lang="en-GB"/>
        </a:p>
      </dgm:t>
    </dgm:pt>
    <dgm:pt modelId="{31BB4542-EF64-46C1-987B-EA1373C27CCF}">
      <dgm:prSet phldrT="[Text]" custT="1"/>
      <dgm:spPr/>
      <dgm:t>
        <a:bodyPr/>
        <a:lstStyle/>
        <a:p>
          <a:r>
            <a:rPr lang="en-GB" sz="1600" dirty="0" smtClean="0"/>
            <a:t>metastatic</a:t>
          </a:r>
          <a:endParaRPr lang="en-GB" sz="1600" dirty="0"/>
        </a:p>
      </dgm:t>
    </dgm:pt>
    <dgm:pt modelId="{60348951-F153-43B4-A363-740B50BD3C77}" type="parTrans" cxnId="{173603FA-6B95-498F-BB92-511099A1D952}">
      <dgm:prSet/>
      <dgm:spPr/>
      <dgm:t>
        <a:bodyPr/>
        <a:lstStyle/>
        <a:p>
          <a:endParaRPr lang="en-GB"/>
        </a:p>
      </dgm:t>
    </dgm:pt>
    <dgm:pt modelId="{85DD90FB-5AAC-4B41-B50D-13D5531F24DD}" type="sibTrans" cxnId="{173603FA-6B95-498F-BB92-511099A1D952}">
      <dgm:prSet/>
      <dgm:spPr/>
      <dgm:t>
        <a:bodyPr/>
        <a:lstStyle/>
        <a:p>
          <a:endParaRPr lang="en-GB"/>
        </a:p>
      </dgm:t>
    </dgm:pt>
    <dgm:pt modelId="{F520C4D9-DD9D-43C8-B2C6-E3EBCD9D74CB}">
      <dgm:prSet phldrT="[Text]" custT="1"/>
      <dgm:spPr/>
      <dgm:t>
        <a:bodyPr/>
        <a:lstStyle/>
        <a:p>
          <a:r>
            <a:rPr lang="en-GB" sz="1600" dirty="0" smtClean="0"/>
            <a:t>Boost or no boost</a:t>
          </a:r>
        </a:p>
      </dgm:t>
    </dgm:pt>
    <dgm:pt modelId="{91461A14-C03B-461F-8CBB-6FE0AC0C39FD}" type="parTrans" cxnId="{2AE6B85A-24CC-4CF1-A106-E1379C831CFE}">
      <dgm:prSet/>
      <dgm:spPr/>
      <dgm:t>
        <a:bodyPr/>
        <a:lstStyle/>
        <a:p>
          <a:endParaRPr lang="en-GB"/>
        </a:p>
      </dgm:t>
    </dgm:pt>
    <dgm:pt modelId="{F9FE2790-A930-45C9-9C83-8E448FC5CCBB}" type="sibTrans" cxnId="{2AE6B85A-24CC-4CF1-A106-E1379C831CFE}">
      <dgm:prSet/>
      <dgm:spPr/>
      <dgm:t>
        <a:bodyPr/>
        <a:lstStyle/>
        <a:p>
          <a:endParaRPr lang="en-GB"/>
        </a:p>
      </dgm:t>
    </dgm:pt>
    <dgm:pt modelId="{89E35D68-E2AC-45B5-B099-72FD53F2773E}">
      <dgm:prSet phldrT="[Text]" custT="1"/>
      <dgm:spPr/>
      <dgm:t>
        <a:bodyPr/>
        <a:lstStyle/>
        <a:p>
          <a:r>
            <a:rPr lang="en-GB" sz="1600" dirty="0" smtClean="0"/>
            <a:t>Treating regional LN or not, IMN or Not</a:t>
          </a:r>
        </a:p>
      </dgm:t>
    </dgm:pt>
    <dgm:pt modelId="{777D8B61-027A-4B8D-885A-B5C7DF1D2654}" type="parTrans" cxnId="{E3A1081C-6DBD-495C-ACBC-D76F91ED6F18}">
      <dgm:prSet/>
      <dgm:spPr/>
      <dgm:t>
        <a:bodyPr/>
        <a:lstStyle/>
        <a:p>
          <a:endParaRPr lang="en-GB"/>
        </a:p>
      </dgm:t>
    </dgm:pt>
    <dgm:pt modelId="{1357931D-A441-47C9-BF62-656E9C067EB5}" type="sibTrans" cxnId="{E3A1081C-6DBD-495C-ACBC-D76F91ED6F18}">
      <dgm:prSet/>
      <dgm:spPr/>
      <dgm:t>
        <a:bodyPr/>
        <a:lstStyle/>
        <a:p>
          <a:endParaRPr lang="en-GB"/>
        </a:p>
      </dgm:t>
    </dgm:pt>
    <dgm:pt modelId="{BD3EC511-F919-4EB8-9644-47388D363E82}">
      <dgm:prSet phldrT="[Text]" custT="1"/>
      <dgm:spPr/>
      <dgm:t>
        <a:bodyPr/>
        <a:lstStyle/>
        <a:p>
          <a:r>
            <a:rPr lang="en-GB" sz="2400" dirty="0" smtClean="0"/>
            <a:t>Modality</a:t>
          </a:r>
        </a:p>
        <a:p>
          <a:r>
            <a:rPr lang="en-GB" sz="2400" dirty="0" smtClean="0"/>
            <a:t> Technology </a:t>
          </a:r>
        </a:p>
      </dgm:t>
    </dgm:pt>
    <dgm:pt modelId="{1FDFE88B-C2CC-4D40-A58D-C9E0E3951AFE}" type="parTrans" cxnId="{7612BE57-1096-4ADB-A0F6-790AF8AFF60E}">
      <dgm:prSet/>
      <dgm:spPr/>
      <dgm:t>
        <a:bodyPr/>
        <a:lstStyle/>
        <a:p>
          <a:endParaRPr lang="en-GB"/>
        </a:p>
      </dgm:t>
    </dgm:pt>
    <dgm:pt modelId="{4B6B4377-271C-46BA-AD14-D6CFE20E8C87}" type="sibTrans" cxnId="{7612BE57-1096-4ADB-A0F6-790AF8AFF60E}">
      <dgm:prSet/>
      <dgm:spPr/>
      <dgm:t>
        <a:bodyPr/>
        <a:lstStyle/>
        <a:p>
          <a:endParaRPr lang="en-GB"/>
        </a:p>
      </dgm:t>
    </dgm:pt>
    <dgm:pt modelId="{56FBB12B-056C-419D-B3AA-BAF30732DE7B}">
      <dgm:prSet custT="1"/>
      <dgm:spPr/>
      <dgm:t>
        <a:bodyPr/>
        <a:lstStyle/>
        <a:p>
          <a:r>
            <a:rPr lang="en-GB" sz="1600" dirty="0" smtClean="0"/>
            <a:t>Photons, electrons or Protons</a:t>
          </a:r>
        </a:p>
      </dgm:t>
    </dgm:pt>
    <dgm:pt modelId="{8876BBD9-9A99-4112-A45E-63F54E061B4C}" type="parTrans" cxnId="{6865F3F3-BCF5-4197-B4E1-65DBA5CCE210}">
      <dgm:prSet/>
      <dgm:spPr/>
      <dgm:t>
        <a:bodyPr/>
        <a:lstStyle/>
        <a:p>
          <a:endParaRPr lang="en-GB"/>
        </a:p>
      </dgm:t>
    </dgm:pt>
    <dgm:pt modelId="{1AEEBF08-3820-4596-884B-8FF8AD89D9D7}" type="sibTrans" cxnId="{6865F3F3-BCF5-4197-B4E1-65DBA5CCE210}">
      <dgm:prSet/>
      <dgm:spPr/>
      <dgm:t>
        <a:bodyPr/>
        <a:lstStyle/>
        <a:p>
          <a:endParaRPr lang="en-GB"/>
        </a:p>
      </dgm:t>
    </dgm:pt>
    <dgm:pt modelId="{15902C26-75E4-4A72-AF4E-D27C4EB01520}">
      <dgm:prSet custT="1"/>
      <dgm:spPr/>
      <dgm:t>
        <a:bodyPr/>
        <a:lstStyle/>
        <a:p>
          <a:r>
            <a:rPr lang="en-GB" sz="1600" dirty="0" smtClean="0"/>
            <a:t>Methods of delivery radiations</a:t>
          </a:r>
        </a:p>
      </dgm:t>
    </dgm:pt>
    <dgm:pt modelId="{B2543320-AD02-417B-B515-054B3D37A467}" type="parTrans" cxnId="{1A58F19F-7772-4BF5-86B4-D7E964F812FC}">
      <dgm:prSet/>
      <dgm:spPr/>
      <dgm:t>
        <a:bodyPr/>
        <a:lstStyle/>
        <a:p>
          <a:endParaRPr lang="en-GB"/>
        </a:p>
      </dgm:t>
    </dgm:pt>
    <dgm:pt modelId="{0F0CAD90-FC5E-4DC2-A014-23073B3300C2}" type="sibTrans" cxnId="{1A58F19F-7772-4BF5-86B4-D7E964F812FC}">
      <dgm:prSet/>
      <dgm:spPr/>
      <dgm:t>
        <a:bodyPr/>
        <a:lstStyle/>
        <a:p>
          <a:endParaRPr lang="en-GB"/>
        </a:p>
      </dgm:t>
    </dgm:pt>
    <dgm:pt modelId="{BBDC95D9-D937-44AD-8336-E04300DC69B8}">
      <dgm:prSet phldrT="[Text]" custT="1"/>
      <dgm:spPr/>
      <dgm:t>
        <a:bodyPr/>
        <a:lstStyle/>
        <a:p>
          <a:r>
            <a:rPr lang="en-GB" sz="1600" dirty="0" smtClean="0"/>
            <a:t>Dose and Fractionation</a:t>
          </a:r>
        </a:p>
      </dgm:t>
    </dgm:pt>
    <dgm:pt modelId="{292C02BC-A553-4E63-B059-AE7F6FFBDED3}" type="parTrans" cxnId="{1191E32C-A84E-4D01-8FD6-25B2E732DA0B}">
      <dgm:prSet/>
      <dgm:spPr/>
    </dgm:pt>
    <dgm:pt modelId="{4B37D8F5-5CA7-4F66-B7D6-AB75D8D954B0}" type="sibTrans" cxnId="{1191E32C-A84E-4D01-8FD6-25B2E732DA0B}">
      <dgm:prSet/>
      <dgm:spPr/>
    </dgm:pt>
    <dgm:pt modelId="{ADFE0867-F4EF-4183-A510-B855F562445C}" type="pres">
      <dgm:prSet presAssocID="{7F50642D-0EF2-4EDF-9887-322BFB4037C5}" presName="linearFlow" presStyleCnt="0">
        <dgm:presLayoutVars>
          <dgm:dir/>
          <dgm:animLvl val="lvl"/>
          <dgm:resizeHandles val="exact"/>
        </dgm:presLayoutVars>
      </dgm:prSet>
      <dgm:spPr/>
      <dgm:t>
        <a:bodyPr/>
        <a:lstStyle/>
        <a:p>
          <a:endParaRPr lang="en-GB"/>
        </a:p>
      </dgm:t>
    </dgm:pt>
    <dgm:pt modelId="{DA9D3ACB-BB23-4C22-B65F-B2008EEB3FBA}" type="pres">
      <dgm:prSet presAssocID="{4F6A07BB-599B-4510-B363-4ECCAA1A6F0E}" presName="composite" presStyleCnt="0"/>
      <dgm:spPr/>
    </dgm:pt>
    <dgm:pt modelId="{0582CB59-8C67-4147-A3A0-63B3E7534FB1}" type="pres">
      <dgm:prSet presAssocID="{4F6A07BB-599B-4510-B363-4ECCAA1A6F0E}" presName="parentText" presStyleLbl="alignNode1" presStyleIdx="0" presStyleCnt="4" custScaleX="301999">
        <dgm:presLayoutVars>
          <dgm:chMax val="1"/>
          <dgm:bulletEnabled val="1"/>
        </dgm:presLayoutVars>
      </dgm:prSet>
      <dgm:spPr/>
      <dgm:t>
        <a:bodyPr/>
        <a:lstStyle/>
        <a:p>
          <a:endParaRPr lang="en-GB"/>
        </a:p>
      </dgm:t>
    </dgm:pt>
    <dgm:pt modelId="{C4C000BE-7A28-4A69-BB17-BEB971FE210B}" type="pres">
      <dgm:prSet presAssocID="{4F6A07BB-599B-4510-B363-4ECCAA1A6F0E}" presName="descendantText" presStyleLbl="alignAcc1" presStyleIdx="0" presStyleCnt="4" custScaleX="80426" custScaleY="112303" custLinFactNeighborX="25217" custLinFactNeighborY="-41">
        <dgm:presLayoutVars>
          <dgm:bulletEnabled val="1"/>
        </dgm:presLayoutVars>
      </dgm:prSet>
      <dgm:spPr/>
      <dgm:t>
        <a:bodyPr/>
        <a:lstStyle/>
        <a:p>
          <a:endParaRPr lang="en-GB"/>
        </a:p>
      </dgm:t>
    </dgm:pt>
    <dgm:pt modelId="{7C486134-50FB-45A7-A5A4-F4A9D1EB4E5B}" type="pres">
      <dgm:prSet presAssocID="{979DEA6A-87E1-4B50-A813-B621A40923DB}" presName="sp" presStyleCnt="0"/>
      <dgm:spPr/>
    </dgm:pt>
    <dgm:pt modelId="{B0777071-24F2-4863-A0A6-1EF1049FB95C}" type="pres">
      <dgm:prSet presAssocID="{7B2A9358-27CE-4C53-B4C3-FF64DF8CC31C}" presName="composite" presStyleCnt="0"/>
      <dgm:spPr/>
    </dgm:pt>
    <dgm:pt modelId="{354552D6-8DD5-4D87-B746-EB3536B004F4}" type="pres">
      <dgm:prSet presAssocID="{7B2A9358-27CE-4C53-B4C3-FF64DF8CC31C}" presName="parentText" presStyleLbl="alignNode1" presStyleIdx="1" presStyleCnt="4" custScaleX="299229">
        <dgm:presLayoutVars>
          <dgm:chMax val="1"/>
          <dgm:bulletEnabled val="1"/>
        </dgm:presLayoutVars>
      </dgm:prSet>
      <dgm:spPr/>
      <dgm:t>
        <a:bodyPr/>
        <a:lstStyle/>
        <a:p>
          <a:endParaRPr lang="en-GB"/>
        </a:p>
      </dgm:t>
    </dgm:pt>
    <dgm:pt modelId="{37CAD516-50D9-4771-9C28-DA13F7042DFD}" type="pres">
      <dgm:prSet presAssocID="{7B2A9358-27CE-4C53-B4C3-FF64DF8CC31C}" presName="descendantText" presStyleLbl="alignAcc1" presStyleIdx="1" presStyleCnt="4" custScaleX="70402" custLinFactNeighborX="2016" custLinFactNeighborY="-1228">
        <dgm:presLayoutVars>
          <dgm:bulletEnabled val="1"/>
        </dgm:presLayoutVars>
      </dgm:prSet>
      <dgm:spPr/>
      <dgm:t>
        <a:bodyPr/>
        <a:lstStyle/>
        <a:p>
          <a:endParaRPr lang="en-GB"/>
        </a:p>
      </dgm:t>
    </dgm:pt>
    <dgm:pt modelId="{C8839D98-0303-4C0C-ACA7-07029AEE462B}" type="pres">
      <dgm:prSet presAssocID="{00B947EE-7188-4851-88DD-597791CE513E}" presName="sp" presStyleCnt="0"/>
      <dgm:spPr/>
    </dgm:pt>
    <dgm:pt modelId="{92100C0B-2E72-4B14-941B-0E7EBEB71B89}" type="pres">
      <dgm:prSet presAssocID="{1348ACBD-7C92-40FE-83CB-43E860768475}" presName="composite" presStyleCnt="0"/>
      <dgm:spPr/>
    </dgm:pt>
    <dgm:pt modelId="{3D51A672-6411-4050-AFA8-7F2BC04A77D6}" type="pres">
      <dgm:prSet presAssocID="{1348ACBD-7C92-40FE-83CB-43E860768475}" presName="parentText" presStyleLbl="alignNode1" presStyleIdx="2" presStyleCnt="4" custScaleX="296949">
        <dgm:presLayoutVars>
          <dgm:chMax val="1"/>
          <dgm:bulletEnabled val="1"/>
        </dgm:presLayoutVars>
      </dgm:prSet>
      <dgm:spPr/>
      <dgm:t>
        <a:bodyPr/>
        <a:lstStyle/>
        <a:p>
          <a:endParaRPr lang="en-GB"/>
        </a:p>
      </dgm:t>
    </dgm:pt>
    <dgm:pt modelId="{3C60B43E-4675-4158-9599-B4B5DB7163B4}" type="pres">
      <dgm:prSet presAssocID="{1348ACBD-7C92-40FE-83CB-43E860768475}" presName="descendantText" presStyleLbl="alignAcc1" presStyleIdx="2" presStyleCnt="4" custScaleX="77592" custScaleY="100000" custLinFactNeighborX="3518" custLinFactNeighborY="-3682">
        <dgm:presLayoutVars>
          <dgm:bulletEnabled val="1"/>
        </dgm:presLayoutVars>
      </dgm:prSet>
      <dgm:spPr/>
      <dgm:t>
        <a:bodyPr/>
        <a:lstStyle/>
        <a:p>
          <a:endParaRPr lang="en-GB"/>
        </a:p>
      </dgm:t>
    </dgm:pt>
    <dgm:pt modelId="{6D436333-2598-40BE-90AF-4AE9D6971854}" type="pres">
      <dgm:prSet presAssocID="{E7E83694-99CD-4DED-B4A2-1FB74E6F1DDE}" presName="sp" presStyleCnt="0"/>
      <dgm:spPr/>
    </dgm:pt>
    <dgm:pt modelId="{9171847D-5C26-4126-80C1-0AC4CE2A1238}" type="pres">
      <dgm:prSet presAssocID="{BD3EC511-F919-4EB8-9644-47388D363E82}" presName="composite" presStyleCnt="0"/>
      <dgm:spPr/>
    </dgm:pt>
    <dgm:pt modelId="{402DE4AE-00AE-4825-911A-7BE065FC2D15}" type="pres">
      <dgm:prSet presAssocID="{BD3EC511-F919-4EB8-9644-47388D363E82}" presName="parentText" presStyleLbl="alignNode1" presStyleIdx="3" presStyleCnt="4" custScaleX="294105">
        <dgm:presLayoutVars>
          <dgm:chMax val="1"/>
          <dgm:bulletEnabled val="1"/>
        </dgm:presLayoutVars>
      </dgm:prSet>
      <dgm:spPr/>
      <dgm:t>
        <a:bodyPr/>
        <a:lstStyle/>
        <a:p>
          <a:endParaRPr lang="en-GB"/>
        </a:p>
      </dgm:t>
    </dgm:pt>
    <dgm:pt modelId="{93A1AD05-19BF-43AF-870C-999AA55E5C78}" type="pres">
      <dgm:prSet presAssocID="{BD3EC511-F919-4EB8-9644-47388D363E82}" presName="descendantText" presStyleLbl="alignAcc1" presStyleIdx="3" presStyleCnt="4" custScaleX="81754" custLinFactNeighborX="5852" custLinFactNeighborY="2455">
        <dgm:presLayoutVars>
          <dgm:bulletEnabled val="1"/>
        </dgm:presLayoutVars>
      </dgm:prSet>
      <dgm:spPr/>
      <dgm:t>
        <a:bodyPr/>
        <a:lstStyle/>
        <a:p>
          <a:endParaRPr lang="en-GB"/>
        </a:p>
      </dgm:t>
    </dgm:pt>
  </dgm:ptLst>
  <dgm:cxnLst>
    <dgm:cxn modelId="{173603FA-6B95-498F-BB92-511099A1D952}" srcId="{4F6A07BB-599B-4510-B363-4ECCAA1A6F0E}" destId="{31BB4542-EF64-46C1-987B-EA1373C27CCF}" srcOrd="2" destOrd="0" parTransId="{60348951-F153-43B4-A363-740B50BD3C77}" sibTransId="{85DD90FB-5AAC-4B41-B50D-13D5531F24DD}"/>
    <dgm:cxn modelId="{C66AA4C9-3E2E-4AFB-BF61-8A8AF07871C1}" srcId="{4F6A07BB-599B-4510-B363-4ECCAA1A6F0E}" destId="{9CFA3768-A908-4FFD-A651-076E981E246C}" srcOrd="1" destOrd="0" parTransId="{DC6F8A2B-88FF-4576-BFDA-7647ED72381D}" sibTransId="{52CB04C8-DDC6-4696-85AD-2899B35CAB15}"/>
    <dgm:cxn modelId="{2AE6B85A-24CC-4CF1-A106-E1379C831CFE}" srcId="{1348ACBD-7C92-40FE-83CB-43E860768475}" destId="{F520C4D9-DD9D-43C8-B2C6-E3EBCD9D74CB}" srcOrd="1" destOrd="0" parTransId="{91461A14-C03B-461F-8CBB-6FE0AC0C39FD}" sibTransId="{F9FE2790-A930-45C9-9C83-8E448FC5CCBB}"/>
    <dgm:cxn modelId="{DCBB22C4-3495-4467-BCE6-5F8B62EE915D}" srcId="{7F50642D-0EF2-4EDF-9887-322BFB4037C5}" destId="{7B2A9358-27CE-4C53-B4C3-FF64DF8CC31C}" srcOrd="1" destOrd="0" parTransId="{EE851C01-623A-4F97-B7B3-784117E3E170}" sibTransId="{00B947EE-7188-4851-88DD-597791CE513E}"/>
    <dgm:cxn modelId="{E6E91E34-369E-445F-A348-0399929708B3}" type="presOf" srcId="{CD34C2C8-D39C-4F4C-B2EB-214D7E371B4D}" destId="{3C60B43E-4675-4158-9599-B4B5DB7163B4}" srcOrd="0" destOrd="0" presId="urn:microsoft.com/office/officeart/2005/8/layout/chevron2"/>
    <dgm:cxn modelId="{FE77D76B-2631-4246-8479-CCE39C32EC71}" type="presOf" srcId="{F520C4D9-DD9D-43C8-B2C6-E3EBCD9D74CB}" destId="{3C60B43E-4675-4158-9599-B4B5DB7163B4}" srcOrd="0" destOrd="1" presId="urn:microsoft.com/office/officeart/2005/8/layout/chevron2"/>
    <dgm:cxn modelId="{43AD1A6A-48FD-4B4A-B1BC-A53A76004E27}" type="presOf" srcId="{BD3EC511-F919-4EB8-9644-47388D363E82}" destId="{402DE4AE-00AE-4825-911A-7BE065FC2D15}" srcOrd="0" destOrd="0" presId="urn:microsoft.com/office/officeart/2005/8/layout/chevron2"/>
    <dgm:cxn modelId="{83D3434E-2866-4FE0-B454-0EFDF955C61D}" type="presOf" srcId="{1348ACBD-7C92-40FE-83CB-43E860768475}" destId="{3D51A672-6411-4050-AFA8-7F2BC04A77D6}" srcOrd="0" destOrd="0" presId="urn:microsoft.com/office/officeart/2005/8/layout/chevron2"/>
    <dgm:cxn modelId="{0075135F-DA2D-4534-99DB-FF630686E8A4}" type="presOf" srcId="{4F6A07BB-599B-4510-B363-4ECCAA1A6F0E}" destId="{0582CB59-8C67-4147-A3A0-63B3E7534FB1}" srcOrd="0" destOrd="0" presId="urn:microsoft.com/office/officeart/2005/8/layout/chevron2"/>
    <dgm:cxn modelId="{B3FE1D84-D1BD-4C10-9C55-3B1A530D3DE4}" srcId="{7B2A9358-27CE-4C53-B4C3-FF64DF8CC31C}" destId="{CA757BC5-DB82-4E69-830C-CEC7FE39684D}" srcOrd="0" destOrd="0" parTransId="{232C0614-7C80-4DD0-9C55-A124338DF1D8}" sibTransId="{57C0363A-57BC-48BC-AC1F-9439115F4871}"/>
    <dgm:cxn modelId="{ED47D5F5-4305-4C4E-9ED6-2066173C0192}" type="presOf" srcId="{CA757BC5-DB82-4E69-830C-CEC7FE39684D}" destId="{37CAD516-50D9-4771-9C28-DA13F7042DFD}" srcOrd="0" destOrd="0" presId="urn:microsoft.com/office/officeart/2005/8/layout/chevron2"/>
    <dgm:cxn modelId="{E4ADBF91-2437-4A08-A046-88509A069E7F}" srcId="{7F50642D-0EF2-4EDF-9887-322BFB4037C5}" destId="{1348ACBD-7C92-40FE-83CB-43E860768475}" srcOrd="2" destOrd="0" parTransId="{F910D254-FE25-40DB-8A0F-E30C3D5BE08A}" sibTransId="{E7E83694-99CD-4DED-B4A2-1FB74E6F1DDE}"/>
    <dgm:cxn modelId="{E3A1081C-6DBD-495C-ACBC-D76F91ED6F18}" srcId="{1348ACBD-7C92-40FE-83CB-43E860768475}" destId="{89E35D68-E2AC-45B5-B099-72FD53F2773E}" srcOrd="2" destOrd="0" parTransId="{777D8B61-027A-4B8D-885A-B5C7DF1D2654}" sibTransId="{1357931D-A441-47C9-BF62-656E9C067EB5}"/>
    <dgm:cxn modelId="{C38B632E-B361-4CE0-AD47-FA1CA9315C33}" type="presOf" srcId="{7B2A9358-27CE-4C53-B4C3-FF64DF8CC31C}" destId="{354552D6-8DD5-4D87-B746-EB3536B004F4}" srcOrd="0" destOrd="0" presId="urn:microsoft.com/office/officeart/2005/8/layout/chevron2"/>
    <dgm:cxn modelId="{1A58F19F-7772-4BF5-86B4-D7E964F812FC}" srcId="{BD3EC511-F919-4EB8-9644-47388D363E82}" destId="{15902C26-75E4-4A72-AF4E-D27C4EB01520}" srcOrd="1" destOrd="0" parTransId="{B2543320-AD02-417B-B515-054B3D37A467}" sibTransId="{0F0CAD90-FC5E-4DC2-A014-23073B3300C2}"/>
    <dgm:cxn modelId="{F8050959-9012-4151-8422-F5AAAB4DDCA6}" type="presOf" srcId="{7F50642D-0EF2-4EDF-9887-322BFB4037C5}" destId="{ADFE0867-F4EF-4183-A510-B855F562445C}" srcOrd="0" destOrd="0" presId="urn:microsoft.com/office/officeart/2005/8/layout/chevron2"/>
    <dgm:cxn modelId="{7F4FCC1E-77EE-4CA1-87D0-71BA53303418}" srcId="{4F6A07BB-599B-4510-B363-4ECCAA1A6F0E}" destId="{338F413B-C91F-425C-AC25-B4FEA2764807}" srcOrd="0" destOrd="0" parTransId="{E38BED38-EBD6-46CF-A640-2E4C41F55931}" sibTransId="{49C1FEC8-9ADD-48E1-BBD1-2E8FA7A70A9E}"/>
    <dgm:cxn modelId="{3D20EE2F-1997-432B-A3F1-3B077919129D}" type="presOf" srcId="{89E35D68-E2AC-45B5-B099-72FD53F2773E}" destId="{3C60B43E-4675-4158-9599-B4B5DB7163B4}" srcOrd="0" destOrd="2" presId="urn:microsoft.com/office/officeart/2005/8/layout/chevron2"/>
    <dgm:cxn modelId="{7F5D020E-1B20-4D25-AA0C-F0C2EF2088AB}" type="presOf" srcId="{56FBB12B-056C-419D-B3AA-BAF30732DE7B}" destId="{93A1AD05-19BF-43AF-870C-999AA55E5C78}" srcOrd="0" destOrd="0" presId="urn:microsoft.com/office/officeart/2005/8/layout/chevron2"/>
    <dgm:cxn modelId="{E3849776-A61F-4AB8-B995-5B6A38F7113C}" type="presOf" srcId="{BBDC95D9-D937-44AD-8336-E04300DC69B8}" destId="{37CAD516-50D9-4771-9C28-DA13F7042DFD}" srcOrd="0" destOrd="1" presId="urn:microsoft.com/office/officeart/2005/8/layout/chevron2"/>
    <dgm:cxn modelId="{696C68B4-EE11-4FAA-BC3A-51E39A21D994}" type="presOf" srcId="{31BB4542-EF64-46C1-987B-EA1373C27CCF}" destId="{C4C000BE-7A28-4A69-BB17-BEB971FE210B}" srcOrd="0" destOrd="2" presId="urn:microsoft.com/office/officeart/2005/8/layout/chevron2"/>
    <dgm:cxn modelId="{CF13E649-A2B7-4B61-93DA-890EF3B96252}" srcId="{1348ACBD-7C92-40FE-83CB-43E860768475}" destId="{CD34C2C8-D39C-4F4C-B2EB-214D7E371B4D}" srcOrd="0" destOrd="0" parTransId="{58EEA6A1-35A2-4D2D-94B2-1C36F21F32DF}" sibTransId="{BA212615-2B11-4C43-A0BC-97B79329E7CB}"/>
    <dgm:cxn modelId="{698A2FEC-315B-4220-95C1-6E18729D54C1}" type="presOf" srcId="{338F413B-C91F-425C-AC25-B4FEA2764807}" destId="{C4C000BE-7A28-4A69-BB17-BEB971FE210B}" srcOrd="0" destOrd="0" presId="urn:microsoft.com/office/officeart/2005/8/layout/chevron2"/>
    <dgm:cxn modelId="{7528BA81-8135-4BA3-BAF3-0F1D42E7EBAA}" srcId="{7F50642D-0EF2-4EDF-9887-322BFB4037C5}" destId="{4F6A07BB-599B-4510-B363-4ECCAA1A6F0E}" srcOrd="0" destOrd="0" parTransId="{BBDCFC63-8C61-4784-A10B-8855B67B2D81}" sibTransId="{979DEA6A-87E1-4B50-A813-B621A40923DB}"/>
    <dgm:cxn modelId="{1191E32C-A84E-4D01-8FD6-25B2E732DA0B}" srcId="{7B2A9358-27CE-4C53-B4C3-FF64DF8CC31C}" destId="{BBDC95D9-D937-44AD-8336-E04300DC69B8}" srcOrd="1" destOrd="0" parTransId="{292C02BC-A553-4E63-B059-AE7F6FFBDED3}" sibTransId="{4B37D8F5-5CA7-4F66-B7D6-AB75D8D954B0}"/>
    <dgm:cxn modelId="{7612BE57-1096-4ADB-A0F6-790AF8AFF60E}" srcId="{7F50642D-0EF2-4EDF-9887-322BFB4037C5}" destId="{BD3EC511-F919-4EB8-9644-47388D363E82}" srcOrd="3" destOrd="0" parTransId="{1FDFE88B-C2CC-4D40-A58D-C9E0E3951AFE}" sibTransId="{4B6B4377-271C-46BA-AD14-D6CFE20E8C87}"/>
    <dgm:cxn modelId="{6865F3F3-BCF5-4197-B4E1-65DBA5CCE210}" srcId="{BD3EC511-F919-4EB8-9644-47388D363E82}" destId="{56FBB12B-056C-419D-B3AA-BAF30732DE7B}" srcOrd="0" destOrd="0" parTransId="{8876BBD9-9A99-4112-A45E-63F54E061B4C}" sibTransId="{1AEEBF08-3820-4596-884B-8FF8AD89D9D7}"/>
    <dgm:cxn modelId="{F6CDB6CE-F46D-48E1-B2C9-760B14FC1E75}" type="presOf" srcId="{9CFA3768-A908-4FFD-A651-076E981E246C}" destId="{C4C000BE-7A28-4A69-BB17-BEB971FE210B}" srcOrd="0" destOrd="1" presId="urn:microsoft.com/office/officeart/2005/8/layout/chevron2"/>
    <dgm:cxn modelId="{0F86D93D-0CD4-4C6F-8612-849AD3116FA1}" type="presOf" srcId="{15902C26-75E4-4A72-AF4E-D27C4EB01520}" destId="{93A1AD05-19BF-43AF-870C-999AA55E5C78}" srcOrd="0" destOrd="1" presId="urn:microsoft.com/office/officeart/2005/8/layout/chevron2"/>
    <dgm:cxn modelId="{2DC14A22-5C77-444C-9D2B-FCD767FEF793}" type="presParOf" srcId="{ADFE0867-F4EF-4183-A510-B855F562445C}" destId="{DA9D3ACB-BB23-4C22-B65F-B2008EEB3FBA}" srcOrd="0" destOrd="0" presId="urn:microsoft.com/office/officeart/2005/8/layout/chevron2"/>
    <dgm:cxn modelId="{DAF358E8-07D2-4534-86EC-0D7B85D1DDA6}" type="presParOf" srcId="{DA9D3ACB-BB23-4C22-B65F-B2008EEB3FBA}" destId="{0582CB59-8C67-4147-A3A0-63B3E7534FB1}" srcOrd="0" destOrd="0" presId="urn:microsoft.com/office/officeart/2005/8/layout/chevron2"/>
    <dgm:cxn modelId="{4BF7C2F1-222F-437B-9B2A-26647A53473F}" type="presParOf" srcId="{DA9D3ACB-BB23-4C22-B65F-B2008EEB3FBA}" destId="{C4C000BE-7A28-4A69-BB17-BEB971FE210B}" srcOrd="1" destOrd="0" presId="urn:microsoft.com/office/officeart/2005/8/layout/chevron2"/>
    <dgm:cxn modelId="{C8A54D9E-5B29-4CFB-989E-9ABB028EF59B}" type="presParOf" srcId="{ADFE0867-F4EF-4183-A510-B855F562445C}" destId="{7C486134-50FB-45A7-A5A4-F4A9D1EB4E5B}" srcOrd="1" destOrd="0" presId="urn:microsoft.com/office/officeart/2005/8/layout/chevron2"/>
    <dgm:cxn modelId="{E5149BCC-0E92-4692-9CB1-C9D18A2CFEFD}" type="presParOf" srcId="{ADFE0867-F4EF-4183-A510-B855F562445C}" destId="{B0777071-24F2-4863-A0A6-1EF1049FB95C}" srcOrd="2" destOrd="0" presId="urn:microsoft.com/office/officeart/2005/8/layout/chevron2"/>
    <dgm:cxn modelId="{56624C3E-2C3D-4553-950C-78887A87FD10}" type="presParOf" srcId="{B0777071-24F2-4863-A0A6-1EF1049FB95C}" destId="{354552D6-8DD5-4D87-B746-EB3536B004F4}" srcOrd="0" destOrd="0" presId="urn:microsoft.com/office/officeart/2005/8/layout/chevron2"/>
    <dgm:cxn modelId="{CDAC55D8-459A-4C48-9109-A7EF6DA5EC38}" type="presParOf" srcId="{B0777071-24F2-4863-A0A6-1EF1049FB95C}" destId="{37CAD516-50D9-4771-9C28-DA13F7042DFD}" srcOrd="1" destOrd="0" presId="urn:microsoft.com/office/officeart/2005/8/layout/chevron2"/>
    <dgm:cxn modelId="{D9612B48-7B45-4B28-A36B-0FEEBA5B4B25}" type="presParOf" srcId="{ADFE0867-F4EF-4183-A510-B855F562445C}" destId="{C8839D98-0303-4C0C-ACA7-07029AEE462B}" srcOrd="3" destOrd="0" presId="urn:microsoft.com/office/officeart/2005/8/layout/chevron2"/>
    <dgm:cxn modelId="{6E1D95CD-F39D-4AFA-BBFC-3C1552CD992D}" type="presParOf" srcId="{ADFE0867-F4EF-4183-A510-B855F562445C}" destId="{92100C0B-2E72-4B14-941B-0E7EBEB71B89}" srcOrd="4" destOrd="0" presId="urn:microsoft.com/office/officeart/2005/8/layout/chevron2"/>
    <dgm:cxn modelId="{7193FEE2-BB9B-4B27-B3E7-FFFE81392946}" type="presParOf" srcId="{92100C0B-2E72-4B14-941B-0E7EBEB71B89}" destId="{3D51A672-6411-4050-AFA8-7F2BC04A77D6}" srcOrd="0" destOrd="0" presId="urn:microsoft.com/office/officeart/2005/8/layout/chevron2"/>
    <dgm:cxn modelId="{95875C8F-BE35-4725-B211-C83EC3FB8FA2}" type="presParOf" srcId="{92100C0B-2E72-4B14-941B-0E7EBEB71B89}" destId="{3C60B43E-4675-4158-9599-B4B5DB7163B4}" srcOrd="1" destOrd="0" presId="urn:microsoft.com/office/officeart/2005/8/layout/chevron2"/>
    <dgm:cxn modelId="{3A5CD5AF-7AD8-4BC9-8658-ED5EBEC64D62}" type="presParOf" srcId="{ADFE0867-F4EF-4183-A510-B855F562445C}" destId="{6D436333-2598-40BE-90AF-4AE9D6971854}" srcOrd="5" destOrd="0" presId="urn:microsoft.com/office/officeart/2005/8/layout/chevron2"/>
    <dgm:cxn modelId="{78D5756C-F33E-4A8D-BBE7-0A9FEFAD0FD9}" type="presParOf" srcId="{ADFE0867-F4EF-4183-A510-B855F562445C}" destId="{9171847D-5C26-4126-80C1-0AC4CE2A1238}" srcOrd="6" destOrd="0" presId="urn:microsoft.com/office/officeart/2005/8/layout/chevron2"/>
    <dgm:cxn modelId="{F7E6A7CE-8B5C-46C7-9AFF-DCEBAA7E1630}" type="presParOf" srcId="{9171847D-5C26-4126-80C1-0AC4CE2A1238}" destId="{402DE4AE-00AE-4825-911A-7BE065FC2D15}" srcOrd="0" destOrd="0" presId="urn:microsoft.com/office/officeart/2005/8/layout/chevron2"/>
    <dgm:cxn modelId="{3C165666-954F-4503-B30F-3313241D86EB}" type="presParOf" srcId="{9171847D-5C26-4126-80C1-0AC4CE2A1238}" destId="{93A1AD05-19BF-43AF-870C-999AA55E5C7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0642D-0EF2-4EDF-9887-322BFB4037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F6A07BB-599B-4510-B363-4ECCAA1A6F0E}">
      <dgm:prSet phldrT="[Text]" custT="1"/>
      <dgm:spPr/>
      <dgm:t>
        <a:bodyPr/>
        <a:lstStyle/>
        <a:p>
          <a:endParaRPr lang="en-GB" sz="2400" dirty="0" smtClean="0"/>
        </a:p>
        <a:p>
          <a:r>
            <a:rPr lang="en-GB" sz="2400" dirty="0" smtClean="0"/>
            <a:t>Stage </a:t>
          </a:r>
          <a:endParaRPr lang="en-GB" sz="2400" dirty="0"/>
        </a:p>
      </dgm:t>
    </dgm:pt>
    <dgm:pt modelId="{BBDCFC63-8C61-4784-A10B-8855B67B2D81}" type="parTrans" cxnId="{7528BA81-8135-4BA3-BAF3-0F1D42E7EBAA}">
      <dgm:prSet/>
      <dgm:spPr/>
      <dgm:t>
        <a:bodyPr/>
        <a:lstStyle/>
        <a:p>
          <a:endParaRPr lang="en-GB"/>
        </a:p>
      </dgm:t>
    </dgm:pt>
    <dgm:pt modelId="{979DEA6A-87E1-4B50-A813-B621A40923DB}" type="sibTrans" cxnId="{7528BA81-8135-4BA3-BAF3-0F1D42E7EBAA}">
      <dgm:prSet/>
      <dgm:spPr/>
      <dgm:t>
        <a:bodyPr/>
        <a:lstStyle/>
        <a:p>
          <a:endParaRPr lang="en-GB"/>
        </a:p>
      </dgm:t>
    </dgm:pt>
    <dgm:pt modelId="{338F413B-C91F-425C-AC25-B4FEA2764807}">
      <dgm:prSet phldrT="[Text]" custT="1"/>
      <dgm:spPr/>
      <dgm:t>
        <a:bodyPr/>
        <a:lstStyle/>
        <a:p>
          <a:r>
            <a:rPr lang="en-GB" sz="1600" dirty="0" smtClean="0"/>
            <a:t>Early</a:t>
          </a:r>
          <a:endParaRPr lang="en-GB" sz="1600" dirty="0"/>
        </a:p>
      </dgm:t>
    </dgm:pt>
    <dgm:pt modelId="{E38BED38-EBD6-46CF-A640-2E4C41F55931}" type="parTrans" cxnId="{7F4FCC1E-77EE-4CA1-87D0-71BA53303418}">
      <dgm:prSet/>
      <dgm:spPr/>
      <dgm:t>
        <a:bodyPr/>
        <a:lstStyle/>
        <a:p>
          <a:endParaRPr lang="en-GB"/>
        </a:p>
      </dgm:t>
    </dgm:pt>
    <dgm:pt modelId="{49C1FEC8-9ADD-48E1-BBD1-2E8FA7A70A9E}" type="sibTrans" cxnId="{7F4FCC1E-77EE-4CA1-87D0-71BA53303418}">
      <dgm:prSet/>
      <dgm:spPr/>
      <dgm:t>
        <a:bodyPr/>
        <a:lstStyle/>
        <a:p>
          <a:endParaRPr lang="en-GB"/>
        </a:p>
      </dgm:t>
    </dgm:pt>
    <dgm:pt modelId="{7B2A9358-27CE-4C53-B4C3-FF64DF8CC31C}">
      <dgm:prSet phldrT="[Text]" custT="1"/>
      <dgm:spPr/>
      <dgm:t>
        <a:bodyPr/>
        <a:lstStyle/>
        <a:p>
          <a:r>
            <a:rPr lang="en-GB" sz="2400" dirty="0" smtClean="0"/>
            <a:t>Value and toxicity</a:t>
          </a:r>
        </a:p>
      </dgm:t>
    </dgm:pt>
    <dgm:pt modelId="{EE851C01-623A-4F97-B7B3-784117E3E170}" type="parTrans" cxnId="{DCBB22C4-3495-4467-BCE6-5F8B62EE915D}">
      <dgm:prSet/>
      <dgm:spPr/>
      <dgm:t>
        <a:bodyPr/>
        <a:lstStyle/>
        <a:p>
          <a:endParaRPr lang="en-GB"/>
        </a:p>
      </dgm:t>
    </dgm:pt>
    <dgm:pt modelId="{00B947EE-7188-4851-88DD-597791CE513E}" type="sibTrans" cxnId="{DCBB22C4-3495-4467-BCE6-5F8B62EE915D}">
      <dgm:prSet/>
      <dgm:spPr/>
      <dgm:t>
        <a:bodyPr/>
        <a:lstStyle/>
        <a:p>
          <a:endParaRPr lang="en-GB"/>
        </a:p>
      </dgm:t>
    </dgm:pt>
    <dgm:pt modelId="{CA757BC5-DB82-4E69-830C-CEC7FE39684D}">
      <dgm:prSet phldrT="[Text]" custT="1"/>
      <dgm:spPr/>
      <dgm:t>
        <a:bodyPr/>
        <a:lstStyle/>
        <a:p>
          <a:r>
            <a:rPr lang="en-GB" sz="2000" dirty="0" smtClean="0">
              <a:solidFill>
                <a:srgbClr val="FF0000"/>
              </a:solidFill>
            </a:rPr>
            <a:t>Radiotherapy or no Radiotherapy</a:t>
          </a:r>
        </a:p>
      </dgm:t>
    </dgm:pt>
    <dgm:pt modelId="{232C0614-7C80-4DD0-9C55-A124338DF1D8}" type="parTrans" cxnId="{B3FE1D84-D1BD-4C10-9C55-3B1A530D3DE4}">
      <dgm:prSet/>
      <dgm:spPr/>
      <dgm:t>
        <a:bodyPr/>
        <a:lstStyle/>
        <a:p>
          <a:endParaRPr lang="en-GB"/>
        </a:p>
      </dgm:t>
    </dgm:pt>
    <dgm:pt modelId="{57C0363A-57BC-48BC-AC1F-9439115F4871}" type="sibTrans" cxnId="{B3FE1D84-D1BD-4C10-9C55-3B1A530D3DE4}">
      <dgm:prSet/>
      <dgm:spPr/>
      <dgm:t>
        <a:bodyPr/>
        <a:lstStyle/>
        <a:p>
          <a:endParaRPr lang="en-GB"/>
        </a:p>
      </dgm:t>
    </dgm:pt>
    <dgm:pt modelId="{1348ACBD-7C92-40FE-83CB-43E860768475}">
      <dgm:prSet phldrT="[Text]" custT="1"/>
      <dgm:spPr/>
      <dgm:t>
        <a:bodyPr/>
        <a:lstStyle/>
        <a:p>
          <a:endParaRPr lang="en-GB" sz="2400" dirty="0" smtClean="0"/>
        </a:p>
        <a:p>
          <a:r>
            <a:rPr lang="en-GB" sz="2400" dirty="0" smtClean="0"/>
            <a:t>volume</a:t>
          </a:r>
        </a:p>
      </dgm:t>
    </dgm:pt>
    <dgm:pt modelId="{F910D254-FE25-40DB-8A0F-E30C3D5BE08A}" type="parTrans" cxnId="{E4ADBF91-2437-4A08-A046-88509A069E7F}">
      <dgm:prSet/>
      <dgm:spPr/>
      <dgm:t>
        <a:bodyPr/>
        <a:lstStyle/>
        <a:p>
          <a:endParaRPr lang="en-GB"/>
        </a:p>
      </dgm:t>
    </dgm:pt>
    <dgm:pt modelId="{E7E83694-99CD-4DED-B4A2-1FB74E6F1DDE}" type="sibTrans" cxnId="{E4ADBF91-2437-4A08-A046-88509A069E7F}">
      <dgm:prSet/>
      <dgm:spPr/>
      <dgm:t>
        <a:bodyPr/>
        <a:lstStyle/>
        <a:p>
          <a:endParaRPr lang="en-GB"/>
        </a:p>
      </dgm:t>
    </dgm:pt>
    <dgm:pt modelId="{CD34C2C8-D39C-4F4C-B2EB-214D7E371B4D}">
      <dgm:prSet phldrT="[Text]" custT="1"/>
      <dgm:spPr/>
      <dgm:t>
        <a:bodyPr/>
        <a:lstStyle/>
        <a:p>
          <a:r>
            <a:rPr lang="en-GB" sz="1600" dirty="0" smtClean="0"/>
            <a:t>What to treat? WBRT Vs PBRT</a:t>
          </a:r>
        </a:p>
      </dgm:t>
    </dgm:pt>
    <dgm:pt modelId="{58EEA6A1-35A2-4D2D-94B2-1C36F21F32DF}" type="parTrans" cxnId="{CF13E649-A2B7-4B61-93DA-890EF3B96252}">
      <dgm:prSet/>
      <dgm:spPr/>
      <dgm:t>
        <a:bodyPr/>
        <a:lstStyle/>
        <a:p>
          <a:endParaRPr lang="en-GB"/>
        </a:p>
      </dgm:t>
    </dgm:pt>
    <dgm:pt modelId="{BA212615-2B11-4C43-A0BC-97B79329E7CB}" type="sibTrans" cxnId="{CF13E649-A2B7-4B61-93DA-890EF3B96252}">
      <dgm:prSet/>
      <dgm:spPr/>
      <dgm:t>
        <a:bodyPr/>
        <a:lstStyle/>
        <a:p>
          <a:endParaRPr lang="en-GB"/>
        </a:p>
      </dgm:t>
    </dgm:pt>
    <dgm:pt modelId="{9CFA3768-A908-4FFD-A651-076E981E246C}">
      <dgm:prSet phldrT="[Text]" custT="1"/>
      <dgm:spPr/>
      <dgm:t>
        <a:bodyPr/>
        <a:lstStyle/>
        <a:p>
          <a:r>
            <a:rPr lang="en-GB" sz="1600" dirty="0" smtClean="0"/>
            <a:t>Locally advanced</a:t>
          </a:r>
          <a:endParaRPr lang="en-GB" sz="1600" dirty="0"/>
        </a:p>
      </dgm:t>
    </dgm:pt>
    <dgm:pt modelId="{DC6F8A2B-88FF-4576-BFDA-7647ED72381D}" type="parTrans" cxnId="{C66AA4C9-3E2E-4AFB-BF61-8A8AF07871C1}">
      <dgm:prSet/>
      <dgm:spPr/>
      <dgm:t>
        <a:bodyPr/>
        <a:lstStyle/>
        <a:p>
          <a:endParaRPr lang="en-GB"/>
        </a:p>
      </dgm:t>
    </dgm:pt>
    <dgm:pt modelId="{52CB04C8-DDC6-4696-85AD-2899B35CAB15}" type="sibTrans" cxnId="{C66AA4C9-3E2E-4AFB-BF61-8A8AF07871C1}">
      <dgm:prSet/>
      <dgm:spPr/>
      <dgm:t>
        <a:bodyPr/>
        <a:lstStyle/>
        <a:p>
          <a:endParaRPr lang="en-GB"/>
        </a:p>
      </dgm:t>
    </dgm:pt>
    <dgm:pt modelId="{31BB4542-EF64-46C1-987B-EA1373C27CCF}">
      <dgm:prSet phldrT="[Text]" custT="1"/>
      <dgm:spPr/>
      <dgm:t>
        <a:bodyPr/>
        <a:lstStyle/>
        <a:p>
          <a:r>
            <a:rPr lang="en-GB" sz="1600" dirty="0" smtClean="0"/>
            <a:t>metastatic</a:t>
          </a:r>
          <a:endParaRPr lang="en-GB" sz="1600" dirty="0"/>
        </a:p>
      </dgm:t>
    </dgm:pt>
    <dgm:pt modelId="{60348951-F153-43B4-A363-740B50BD3C77}" type="parTrans" cxnId="{173603FA-6B95-498F-BB92-511099A1D952}">
      <dgm:prSet/>
      <dgm:spPr/>
      <dgm:t>
        <a:bodyPr/>
        <a:lstStyle/>
        <a:p>
          <a:endParaRPr lang="en-GB"/>
        </a:p>
      </dgm:t>
    </dgm:pt>
    <dgm:pt modelId="{85DD90FB-5AAC-4B41-B50D-13D5531F24DD}" type="sibTrans" cxnId="{173603FA-6B95-498F-BB92-511099A1D952}">
      <dgm:prSet/>
      <dgm:spPr/>
      <dgm:t>
        <a:bodyPr/>
        <a:lstStyle/>
        <a:p>
          <a:endParaRPr lang="en-GB"/>
        </a:p>
      </dgm:t>
    </dgm:pt>
    <dgm:pt modelId="{F520C4D9-DD9D-43C8-B2C6-E3EBCD9D74CB}">
      <dgm:prSet phldrT="[Text]" custT="1"/>
      <dgm:spPr/>
      <dgm:t>
        <a:bodyPr/>
        <a:lstStyle/>
        <a:p>
          <a:r>
            <a:rPr lang="en-GB" sz="1600" dirty="0" smtClean="0"/>
            <a:t>Boost or no boost</a:t>
          </a:r>
        </a:p>
      </dgm:t>
    </dgm:pt>
    <dgm:pt modelId="{91461A14-C03B-461F-8CBB-6FE0AC0C39FD}" type="parTrans" cxnId="{2AE6B85A-24CC-4CF1-A106-E1379C831CFE}">
      <dgm:prSet/>
      <dgm:spPr/>
      <dgm:t>
        <a:bodyPr/>
        <a:lstStyle/>
        <a:p>
          <a:endParaRPr lang="en-GB"/>
        </a:p>
      </dgm:t>
    </dgm:pt>
    <dgm:pt modelId="{F9FE2790-A930-45C9-9C83-8E448FC5CCBB}" type="sibTrans" cxnId="{2AE6B85A-24CC-4CF1-A106-E1379C831CFE}">
      <dgm:prSet/>
      <dgm:spPr/>
      <dgm:t>
        <a:bodyPr/>
        <a:lstStyle/>
        <a:p>
          <a:endParaRPr lang="en-GB"/>
        </a:p>
      </dgm:t>
    </dgm:pt>
    <dgm:pt modelId="{89E35D68-E2AC-45B5-B099-72FD53F2773E}">
      <dgm:prSet phldrT="[Text]" custT="1"/>
      <dgm:spPr/>
      <dgm:t>
        <a:bodyPr/>
        <a:lstStyle/>
        <a:p>
          <a:r>
            <a:rPr lang="en-GB" sz="1600" dirty="0" smtClean="0"/>
            <a:t>Treating regional LN or not, IMN or Not</a:t>
          </a:r>
        </a:p>
      </dgm:t>
    </dgm:pt>
    <dgm:pt modelId="{777D8B61-027A-4B8D-885A-B5C7DF1D2654}" type="parTrans" cxnId="{E3A1081C-6DBD-495C-ACBC-D76F91ED6F18}">
      <dgm:prSet/>
      <dgm:spPr/>
      <dgm:t>
        <a:bodyPr/>
        <a:lstStyle/>
        <a:p>
          <a:endParaRPr lang="en-GB"/>
        </a:p>
      </dgm:t>
    </dgm:pt>
    <dgm:pt modelId="{1357931D-A441-47C9-BF62-656E9C067EB5}" type="sibTrans" cxnId="{E3A1081C-6DBD-495C-ACBC-D76F91ED6F18}">
      <dgm:prSet/>
      <dgm:spPr/>
      <dgm:t>
        <a:bodyPr/>
        <a:lstStyle/>
        <a:p>
          <a:endParaRPr lang="en-GB"/>
        </a:p>
      </dgm:t>
    </dgm:pt>
    <dgm:pt modelId="{BD3EC511-F919-4EB8-9644-47388D363E82}">
      <dgm:prSet phldrT="[Text]" custT="1"/>
      <dgm:spPr/>
      <dgm:t>
        <a:bodyPr/>
        <a:lstStyle/>
        <a:p>
          <a:r>
            <a:rPr lang="en-GB" sz="2400" dirty="0" smtClean="0"/>
            <a:t>Modality</a:t>
          </a:r>
        </a:p>
        <a:p>
          <a:r>
            <a:rPr lang="en-GB" sz="2400" dirty="0" smtClean="0"/>
            <a:t> Technology </a:t>
          </a:r>
        </a:p>
      </dgm:t>
    </dgm:pt>
    <dgm:pt modelId="{1FDFE88B-C2CC-4D40-A58D-C9E0E3951AFE}" type="parTrans" cxnId="{7612BE57-1096-4ADB-A0F6-790AF8AFF60E}">
      <dgm:prSet/>
      <dgm:spPr/>
      <dgm:t>
        <a:bodyPr/>
        <a:lstStyle/>
        <a:p>
          <a:endParaRPr lang="en-GB"/>
        </a:p>
      </dgm:t>
    </dgm:pt>
    <dgm:pt modelId="{4B6B4377-271C-46BA-AD14-D6CFE20E8C87}" type="sibTrans" cxnId="{7612BE57-1096-4ADB-A0F6-790AF8AFF60E}">
      <dgm:prSet/>
      <dgm:spPr/>
      <dgm:t>
        <a:bodyPr/>
        <a:lstStyle/>
        <a:p>
          <a:endParaRPr lang="en-GB"/>
        </a:p>
      </dgm:t>
    </dgm:pt>
    <dgm:pt modelId="{56FBB12B-056C-419D-B3AA-BAF30732DE7B}">
      <dgm:prSet custT="1"/>
      <dgm:spPr/>
      <dgm:t>
        <a:bodyPr/>
        <a:lstStyle/>
        <a:p>
          <a:r>
            <a:rPr lang="en-GB" sz="1600" dirty="0" smtClean="0"/>
            <a:t>Photons, electrons or Protons</a:t>
          </a:r>
        </a:p>
      </dgm:t>
    </dgm:pt>
    <dgm:pt modelId="{8876BBD9-9A99-4112-A45E-63F54E061B4C}" type="parTrans" cxnId="{6865F3F3-BCF5-4197-B4E1-65DBA5CCE210}">
      <dgm:prSet/>
      <dgm:spPr/>
      <dgm:t>
        <a:bodyPr/>
        <a:lstStyle/>
        <a:p>
          <a:endParaRPr lang="en-GB"/>
        </a:p>
      </dgm:t>
    </dgm:pt>
    <dgm:pt modelId="{1AEEBF08-3820-4596-884B-8FF8AD89D9D7}" type="sibTrans" cxnId="{6865F3F3-BCF5-4197-B4E1-65DBA5CCE210}">
      <dgm:prSet/>
      <dgm:spPr/>
      <dgm:t>
        <a:bodyPr/>
        <a:lstStyle/>
        <a:p>
          <a:endParaRPr lang="en-GB"/>
        </a:p>
      </dgm:t>
    </dgm:pt>
    <dgm:pt modelId="{15902C26-75E4-4A72-AF4E-D27C4EB01520}">
      <dgm:prSet custT="1"/>
      <dgm:spPr/>
      <dgm:t>
        <a:bodyPr/>
        <a:lstStyle/>
        <a:p>
          <a:r>
            <a:rPr lang="en-GB" sz="1600" dirty="0" smtClean="0"/>
            <a:t>Methods of delivery radiations</a:t>
          </a:r>
        </a:p>
      </dgm:t>
    </dgm:pt>
    <dgm:pt modelId="{B2543320-AD02-417B-B515-054B3D37A467}" type="parTrans" cxnId="{1A58F19F-7772-4BF5-86B4-D7E964F812FC}">
      <dgm:prSet/>
      <dgm:spPr/>
      <dgm:t>
        <a:bodyPr/>
        <a:lstStyle/>
        <a:p>
          <a:endParaRPr lang="en-GB"/>
        </a:p>
      </dgm:t>
    </dgm:pt>
    <dgm:pt modelId="{0F0CAD90-FC5E-4DC2-A014-23073B3300C2}" type="sibTrans" cxnId="{1A58F19F-7772-4BF5-86B4-D7E964F812FC}">
      <dgm:prSet/>
      <dgm:spPr/>
      <dgm:t>
        <a:bodyPr/>
        <a:lstStyle/>
        <a:p>
          <a:endParaRPr lang="en-GB"/>
        </a:p>
      </dgm:t>
    </dgm:pt>
    <dgm:pt modelId="{BBDC95D9-D937-44AD-8336-E04300DC69B8}">
      <dgm:prSet phldrT="[Text]" custT="1"/>
      <dgm:spPr/>
      <dgm:t>
        <a:bodyPr/>
        <a:lstStyle/>
        <a:p>
          <a:r>
            <a:rPr lang="en-GB" sz="1600" dirty="0" smtClean="0"/>
            <a:t>Dose and Fractionation</a:t>
          </a:r>
        </a:p>
      </dgm:t>
    </dgm:pt>
    <dgm:pt modelId="{292C02BC-A553-4E63-B059-AE7F6FFBDED3}" type="parTrans" cxnId="{1191E32C-A84E-4D01-8FD6-25B2E732DA0B}">
      <dgm:prSet/>
      <dgm:spPr/>
    </dgm:pt>
    <dgm:pt modelId="{4B37D8F5-5CA7-4F66-B7D6-AB75D8D954B0}" type="sibTrans" cxnId="{1191E32C-A84E-4D01-8FD6-25B2E732DA0B}">
      <dgm:prSet/>
      <dgm:spPr/>
    </dgm:pt>
    <dgm:pt modelId="{ADFE0867-F4EF-4183-A510-B855F562445C}" type="pres">
      <dgm:prSet presAssocID="{7F50642D-0EF2-4EDF-9887-322BFB4037C5}" presName="linearFlow" presStyleCnt="0">
        <dgm:presLayoutVars>
          <dgm:dir/>
          <dgm:animLvl val="lvl"/>
          <dgm:resizeHandles val="exact"/>
        </dgm:presLayoutVars>
      </dgm:prSet>
      <dgm:spPr/>
      <dgm:t>
        <a:bodyPr/>
        <a:lstStyle/>
        <a:p>
          <a:endParaRPr lang="en-GB"/>
        </a:p>
      </dgm:t>
    </dgm:pt>
    <dgm:pt modelId="{DA9D3ACB-BB23-4C22-B65F-B2008EEB3FBA}" type="pres">
      <dgm:prSet presAssocID="{4F6A07BB-599B-4510-B363-4ECCAA1A6F0E}" presName="composite" presStyleCnt="0"/>
      <dgm:spPr/>
    </dgm:pt>
    <dgm:pt modelId="{0582CB59-8C67-4147-A3A0-63B3E7534FB1}" type="pres">
      <dgm:prSet presAssocID="{4F6A07BB-599B-4510-B363-4ECCAA1A6F0E}" presName="parentText" presStyleLbl="alignNode1" presStyleIdx="0" presStyleCnt="4" custScaleX="301999">
        <dgm:presLayoutVars>
          <dgm:chMax val="1"/>
          <dgm:bulletEnabled val="1"/>
        </dgm:presLayoutVars>
      </dgm:prSet>
      <dgm:spPr/>
      <dgm:t>
        <a:bodyPr/>
        <a:lstStyle/>
        <a:p>
          <a:endParaRPr lang="en-GB"/>
        </a:p>
      </dgm:t>
    </dgm:pt>
    <dgm:pt modelId="{C4C000BE-7A28-4A69-BB17-BEB971FE210B}" type="pres">
      <dgm:prSet presAssocID="{4F6A07BB-599B-4510-B363-4ECCAA1A6F0E}" presName="descendantText" presStyleLbl="alignAcc1" presStyleIdx="0" presStyleCnt="4" custScaleX="80426" custScaleY="112303" custLinFactNeighborX="25217" custLinFactNeighborY="-41">
        <dgm:presLayoutVars>
          <dgm:bulletEnabled val="1"/>
        </dgm:presLayoutVars>
      </dgm:prSet>
      <dgm:spPr/>
      <dgm:t>
        <a:bodyPr/>
        <a:lstStyle/>
        <a:p>
          <a:endParaRPr lang="en-GB"/>
        </a:p>
      </dgm:t>
    </dgm:pt>
    <dgm:pt modelId="{7C486134-50FB-45A7-A5A4-F4A9D1EB4E5B}" type="pres">
      <dgm:prSet presAssocID="{979DEA6A-87E1-4B50-A813-B621A40923DB}" presName="sp" presStyleCnt="0"/>
      <dgm:spPr/>
    </dgm:pt>
    <dgm:pt modelId="{B0777071-24F2-4863-A0A6-1EF1049FB95C}" type="pres">
      <dgm:prSet presAssocID="{7B2A9358-27CE-4C53-B4C3-FF64DF8CC31C}" presName="composite" presStyleCnt="0"/>
      <dgm:spPr/>
    </dgm:pt>
    <dgm:pt modelId="{354552D6-8DD5-4D87-B746-EB3536B004F4}" type="pres">
      <dgm:prSet presAssocID="{7B2A9358-27CE-4C53-B4C3-FF64DF8CC31C}" presName="parentText" presStyleLbl="alignNode1" presStyleIdx="1" presStyleCnt="4" custScaleX="299229">
        <dgm:presLayoutVars>
          <dgm:chMax val="1"/>
          <dgm:bulletEnabled val="1"/>
        </dgm:presLayoutVars>
      </dgm:prSet>
      <dgm:spPr/>
      <dgm:t>
        <a:bodyPr/>
        <a:lstStyle/>
        <a:p>
          <a:endParaRPr lang="en-GB"/>
        </a:p>
      </dgm:t>
    </dgm:pt>
    <dgm:pt modelId="{37CAD516-50D9-4771-9C28-DA13F7042DFD}" type="pres">
      <dgm:prSet presAssocID="{7B2A9358-27CE-4C53-B4C3-FF64DF8CC31C}" presName="descendantText" presStyleLbl="alignAcc1" presStyleIdx="1" presStyleCnt="4" custScaleX="70402" custLinFactNeighborX="2016" custLinFactNeighborY="-1228">
        <dgm:presLayoutVars>
          <dgm:bulletEnabled val="1"/>
        </dgm:presLayoutVars>
      </dgm:prSet>
      <dgm:spPr/>
      <dgm:t>
        <a:bodyPr/>
        <a:lstStyle/>
        <a:p>
          <a:endParaRPr lang="en-GB"/>
        </a:p>
      </dgm:t>
    </dgm:pt>
    <dgm:pt modelId="{C8839D98-0303-4C0C-ACA7-07029AEE462B}" type="pres">
      <dgm:prSet presAssocID="{00B947EE-7188-4851-88DD-597791CE513E}" presName="sp" presStyleCnt="0"/>
      <dgm:spPr/>
    </dgm:pt>
    <dgm:pt modelId="{92100C0B-2E72-4B14-941B-0E7EBEB71B89}" type="pres">
      <dgm:prSet presAssocID="{1348ACBD-7C92-40FE-83CB-43E860768475}" presName="composite" presStyleCnt="0"/>
      <dgm:spPr/>
    </dgm:pt>
    <dgm:pt modelId="{3D51A672-6411-4050-AFA8-7F2BC04A77D6}" type="pres">
      <dgm:prSet presAssocID="{1348ACBD-7C92-40FE-83CB-43E860768475}" presName="parentText" presStyleLbl="alignNode1" presStyleIdx="2" presStyleCnt="4" custScaleX="296949">
        <dgm:presLayoutVars>
          <dgm:chMax val="1"/>
          <dgm:bulletEnabled val="1"/>
        </dgm:presLayoutVars>
      </dgm:prSet>
      <dgm:spPr/>
      <dgm:t>
        <a:bodyPr/>
        <a:lstStyle/>
        <a:p>
          <a:endParaRPr lang="en-GB"/>
        </a:p>
      </dgm:t>
    </dgm:pt>
    <dgm:pt modelId="{3C60B43E-4675-4158-9599-B4B5DB7163B4}" type="pres">
      <dgm:prSet presAssocID="{1348ACBD-7C92-40FE-83CB-43E860768475}" presName="descendantText" presStyleLbl="alignAcc1" presStyleIdx="2" presStyleCnt="4" custScaleX="77592" custScaleY="100000" custLinFactNeighborX="3518" custLinFactNeighborY="-3682">
        <dgm:presLayoutVars>
          <dgm:bulletEnabled val="1"/>
        </dgm:presLayoutVars>
      </dgm:prSet>
      <dgm:spPr/>
      <dgm:t>
        <a:bodyPr/>
        <a:lstStyle/>
        <a:p>
          <a:endParaRPr lang="en-GB"/>
        </a:p>
      </dgm:t>
    </dgm:pt>
    <dgm:pt modelId="{6D436333-2598-40BE-90AF-4AE9D6971854}" type="pres">
      <dgm:prSet presAssocID="{E7E83694-99CD-4DED-B4A2-1FB74E6F1DDE}" presName="sp" presStyleCnt="0"/>
      <dgm:spPr/>
    </dgm:pt>
    <dgm:pt modelId="{9171847D-5C26-4126-80C1-0AC4CE2A1238}" type="pres">
      <dgm:prSet presAssocID="{BD3EC511-F919-4EB8-9644-47388D363E82}" presName="composite" presStyleCnt="0"/>
      <dgm:spPr/>
    </dgm:pt>
    <dgm:pt modelId="{402DE4AE-00AE-4825-911A-7BE065FC2D15}" type="pres">
      <dgm:prSet presAssocID="{BD3EC511-F919-4EB8-9644-47388D363E82}" presName="parentText" presStyleLbl="alignNode1" presStyleIdx="3" presStyleCnt="4" custScaleX="294105">
        <dgm:presLayoutVars>
          <dgm:chMax val="1"/>
          <dgm:bulletEnabled val="1"/>
        </dgm:presLayoutVars>
      </dgm:prSet>
      <dgm:spPr/>
      <dgm:t>
        <a:bodyPr/>
        <a:lstStyle/>
        <a:p>
          <a:endParaRPr lang="en-GB"/>
        </a:p>
      </dgm:t>
    </dgm:pt>
    <dgm:pt modelId="{93A1AD05-19BF-43AF-870C-999AA55E5C78}" type="pres">
      <dgm:prSet presAssocID="{BD3EC511-F919-4EB8-9644-47388D363E82}" presName="descendantText" presStyleLbl="alignAcc1" presStyleIdx="3" presStyleCnt="4" custScaleX="81754" custLinFactNeighborX="5852" custLinFactNeighborY="2455">
        <dgm:presLayoutVars>
          <dgm:bulletEnabled val="1"/>
        </dgm:presLayoutVars>
      </dgm:prSet>
      <dgm:spPr/>
      <dgm:t>
        <a:bodyPr/>
        <a:lstStyle/>
        <a:p>
          <a:endParaRPr lang="en-GB"/>
        </a:p>
      </dgm:t>
    </dgm:pt>
  </dgm:ptLst>
  <dgm:cxnLst>
    <dgm:cxn modelId="{CF13E649-A2B7-4B61-93DA-890EF3B96252}" srcId="{1348ACBD-7C92-40FE-83CB-43E860768475}" destId="{CD34C2C8-D39C-4F4C-B2EB-214D7E371B4D}" srcOrd="0" destOrd="0" parTransId="{58EEA6A1-35A2-4D2D-94B2-1C36F21F32DF}" sibTransId="{BA212615-2B11-4C43-A0BC-97B79329E7CB}"/>
    <dgm:cxn modelId="{DCBB22C4-3495-4467-BCE6-5F8B62EE915D}" srcId="{7F50642D-0EF2-4EDF-9887-322BFB4037C5}" destId="{7B2A9358-27CE-4C53-B4C3-FF64DF8CC31C}" srcOrd="1" destOrd="0" parTransId="{EE851C01-623A-4F97-B7B3-784117E3E170}" sibTransId="{00B947EE-7188-4851-88DD-597791CE513E}"/>
    <dgm:cxn modelId="{E14ED903-7E1A-4B9F-B4E7-3EC30706D2CA}" type="presOf" srcId="{31BB4542-EF64-46C1-987B-EA1373C27CCF}" destId="{C4C000BE-7A28-4A69-BB17-BEB971FE210B}" srcOrd="0" destOrd="2" presId="urn:microsoft.com/office/officeart/2005/8/layout/chevron2"/>
    <dgm:cxn modelId="{E4ADBF91-2437-4A08-A046-88509A069E7F}" srcId="{7F50642D-0EF2-4EDF-9887-322BFB4037C5}" destId="{1348ACBD-7C92-40FE-83CB-43E860768475}" srcOrd="2" destOrd="0" parTransId="{F910D254-FE25-40DB-8A0F-E30C3D5BE08A}" sibTransId="{E7E83694-99CD-4DED-B4A2-1FB74E6F1DDE}"/>
    <dgm:cxn modelId="{4DFE1BA1-4638-43FA-9776-10ED952EA63A}" type="presOf" srcId="{F520C4D9-DD9D-43C8-B2C6-E3EBCD9D74CB}" destId="{3C60B43E-4675-4158-9599-B4B5DB7163B4}" srcOrd="0" destOrd="1" presId="urn:microsoft.com/office/officeart/2005/8/layout/chevron2"/>
    <dgm:cxn modelId="{DF8070BA-B97D-4EA2-B7D2-02360A0DE533}" type="presOf" srcId="{CD34C2C8-D39C-4F4C-B2EB-214D7E371B4D}" destId="{3C60B43E-4675-4158-9599-B4B5DB7163B4}" srcOrd="0" destOrd="0" presId="urn:microsoft.com/office/officeart/2005/8/layout/chevron2"/>
    <dgm:cxn modelId="{CD46D965-3F21-49C6-9AC0-3BDD023107E2}" type="presOf" srcId="{BD3EC511-F919-4EB8-9644-47388D363E82}" destId="{402DE4AE-00AE-4825-911A-7BE065FC2D15}" srcOrd="0" destOrd="0" presId="urn:microsoft.com/office/officeart/2005/8/layout/chevron2"/>
    <dgm:cxn modelId="{6865F3F3-BCF5-4197-B4E1-65DBA5CCE210}" srcId="{BD3EC511-F919-4EB8-9644-47388D363E82}" destId="{56FBB12B-056C-419D-B3AA-BAF30732DE7B}" srcOrd="0" destOrd="0" parTransId="{8876BBD9-9A99-4112-A45E-63F54E061B4C}" sibTransId="{1AEEBF08-3820-4596-884B-8FF8AD89D9D7}"/>
    <dgm:cxn modelId="{25952F23-0FBD-440E-9360-B73D035F01BD}" type="presOf" srcId="{89E35D68-E2AC-45B5-B099-72FD53F2773E}" destId="{3C60B43E-4675-4158-9599-B4B5DB7163B4}" srcOrd="0" destOrd="2" presId="urn:microsoft.com/office/officeart/2005/8/layout/chevron2"/>
    <dgm:cxn modelId="{32E61995-BB3C-485F-A5BB-40D1DBEAD3F0}" type="presOf" srcId="{BBDC95D9-D937-44AD-8336-E04300DC69B8}" destId="{37CAD516-50D9-4771-9C28-DA13F7042DFD}" srcOrd="0" destOrd="1" presId="urn:microsoft.com/office/officeart/2005/8/layout/chevron2"/>
    <dgm:cxn modelId="{80E18860-BD15-4C6B-98E5-240552FCB57F}" type="presOf" srcId="{4F6A07BB-599B-4510-B363-4ECCAA1A6F0E}" destId="{0582CB59-8C67-4147-A3A0-63B3E7534FB1}" srcOrd="0" destOrd="0" presId="urn:microsoft.com/office/officeart/2005/8/layout/chevron2"/>
    <dgm:cxn modelId="{ED2FB885-4D6B-4C47-B4AD-AF88FF5A2BED}" type="presOf" srcId="{15902C26-75E4-4A72-AF4E-D27C4EB01520}" destId="{93A1AD05-19BF-43AF-870C-999AA55E5C78}" srcOrd="0" destOrd="1" presId="urn:microsoft.com/office/officeart/2005/8/layout/chevron2"/>
    <dgm:cxn modelId="{8138A439-0CE9-41A4-B5F0-2D306EA794EA}" type="presOf" srcId="{338F413B-C91F-425C-AC25-B4FEA2764807}" destId="{C4C000BE-7A28-4A69-BB17-BEB971FE210B}" srcOrd="0" destOrd="0" presId="urn:microsoft.com/office/officeart/2005/8/layout/chevron2"/>
    <dgm:cxn modelId="{7612BE57-1096-4ADB-A0F6-790AF8AFF60E}" srcId="{7F50642D-0EF2-4EDF-9887-322BFB4037C5}" destId="{BD3EC511-F919-4EB8-9644-47388D363E82}" srcOrd="3" destOrd="0" parTransId="{1FDFE88B-C2CC-4D40-A58D-C9E0E3951AFE}" sibTransId="{4B6B4377-271C-46BA-AD14-D6CFE20E8C87}"/>
    <dgm:cxn modelId="{2AE6B85A-24CC-4CF1-A106-E1379C831CFE}" srcId="{1348ACBD-7C92-40FE-83CB-43E860768475}" destId="{F520C4D9-DD9D-43C8-B2C6-E3EBCD9D74CB}" srcOrd="1" destOrd="0" parTransId="{91461A14-C03B-461F-8CBB-6FE0AC0C39FD}" sibTransId="{F9FE2790-A930-45C9-9C83-8E448FC5CCBB}"/>
    <dgm:cxn modelId="{1A58F19F-7772-4BF5-86B4-D7E964F812FC}" srcId="{BD3EC511-F919-4EB8-9644-47388D363E82}" destId="{15902C26-75E4-4A72-AF4E-D27C4EB01520}" srcOrd="1" destOrd="0" parTransId="{B2543320-AD02-417B-B515-054B3D37A467}" sibTransId="{0F0CAD90-FC5E-4DC2-A014-23073B3300C2}"/>
    <dgm:cxn modelId="{330A999E-71AF-4205-B2F3-AA8D781F00F3}" type="presOf" srcId="{9CFA3768-A908-4FFD-A651-076E981E246C}" destId="{C4C000BE-7A28-4A69-BB17-BEB971FE210B}" srcOrd="0" destOrd="1" presId="urn:microsoft.com/office/officeart/2005/8/layout/chevron2"/>
    <dgm:cxn modelId="{662AED3B-3ED9-442F-BAC6-F82A494F22CE}" type="presOf" srcId="{56FBB12B-056C-419D-B3AA-BAF30732DE7B}" destId="{93A1AD05-19BF-43AF-870C-999AA55E5C78}" srcOrd="0" destOrd="0" presId="urn:microsoft.com/office/officeart/2005/8/layout/chevron2"/>
    <dgm:cxn modelId="{173603FA-6B95-498F-BB92-511099A1D952}" srcId="{4F6A07BB-599B-4510-B363-4ECCAA1A6F0E}" destId="{31BB4542-EF64-46C1-987B-EA1373C27CCF}" srcOrd="2" destOrd="0" parTransId="{60348951-F153-43B4-A363-740B50BD3C77}" sibTransId="{85DD90FB-5AAC-4B41-B50D-13D5531F24DD}"/>
    <dgm:cxn modelId="{09E3C137-5E4D-43B2-9502-EF5E39DE37B5}" type="presOf" srcId="{7B2A9358-27CE-4C53-B4C3-FF64DF8CC31C}" destId="{354552D6-8DD5-4D87-B746-EB3536B004F4}" srcOrd="0" destOrd="0" presId="urn:microsoft.com/office/officeart/2005/8/layout/chevron2"/>
    <dgm:cxn modelId="{B3FE1D84-D1BD-4C10-9C55-3B1A530D3DE4}" srcId="{7B2A9358-27CE-4C53-B4C3-FF64DF8CC31C}" destId="{CA757BC5-DB82-4E69-830C-CEC7FE39684D}" srcOrd="0" destOrd="0" parTransId="{232C0614-7C80-4DD0-9C55-A124338DF1D8}" sibTransId="{57C0363A-57BC-48BC-AC1F-9439115F4871}"/>
    <dgm:cxn modelId="{AD01D215-BE7E-45E4-B145-EBFBB235D92A}" type="presOf" srcId="{CA757BC5-DB82-4E69-830C-CEC7FE39684D}" destId="{37CAD516-50D9-4771-9C28-DA13F7042DFD}" srcOrd="0" destOrd="0" presId="urn:microsoft.com/office/officeart/2005/8/layout/chevron2"/>
    <dgm:cxn modelId="{C66AA4C9-3E2E-4AFB-BF61-8A8AF07871C1}" srcId="{4F6A07BB-599B-4510-B363-4ECCAA1A6F0E}" destId="{9CFA3768-A908-4FFD-A651-076E981E246C}" srcOrd="1" destOrd="0" parTransId="{DC6F8A2B-88FF-4576-BFDA-7647ED72381D}" sibTransId="{52CB04C8-DDC6-4696-85AD-2899B35CAB15}"/>
    <dgm:cxn modelId="{1191E32C-A84E-4D01-8FD6-25B2E732DA0B}" srcId="{7B2A9358-27CE-4C53-B4C3-FF64DF8CC31C}" destId="{BBDC95D9-D937-44AD-8336-E04300DC69B8}" srcOrd="1" destOrd="0" parTransId="{292C02BC-A553-4E63-B059-AE7F6FFBDED3}" sibTransId="{4B37D8F5-5CA7-4F66-B7D6-AB75D8D954B0}"/>
    <dgm:cxn modelId="{7F4FCC1E-77EE-4CA1-87D0-71BA53303418}" srcId="{4F6A07BB-599B-4510-B363-4ECCAA1A6F0E}" destId="{338F413B-C91F-425C-AC25-B4FEA2764807}" srcOrd="0" destOrd="0" parTransId="{E38BED38-EBD6-46CF-A640-2E4C41F55931}" sibTransId="{49C1FEC8-9ADD-48E1-BBD1-2E8FA7A70A9E}"/>
    <dgm:cxn modelId="{7528BA81-8135-4BA3-BAF3-0F1D42E7EBAA}" srcId="{7F50642D-0EF2-4EDF-9887-322BFB4037C5}" destId="{4F6A07BB-599B-4510-B363-4ECCAA1A6F0E}" srcOrd="0" destOrd="0" parTransId="{BBDCFC63-8C61-4784-A10B-8855B67B2D81}" sibTransId="{979DEA6A-87E1-4B50-A813-B621A40923DB}"/>
    <dgm:cxn modelId="{49D5BA8C-53A8-42D5-BE53-DACBAC0C3B12}" type="presOf" srcId="{1348ACBD-7C92-40FE-83CB-43E860768475}" destId="{3D51A672-6411-4050-AFA8-7F2BC04A77D6}" srcOrd="0" destOrd="0" presId="urn:microsoft.com/office/officeart/2005/8/layout/chevron2"/>
    <dgm:cxn modelId="{E3A1081C-6DBD-495C-ACBC-D76F91ED6F18}" srcId="{1348ACBD-7C92-40FE-83CB-43E860768475}" destId="{89E35D68-E2AC-45B5-B099-72FD53F2773E}" srcOrd="2" destOrd="0" parTransId="{777D8B61-027A-4B8D-885A-B5C7DF1D2654}" sibTransId="{1357931D-A441-47C9-BF62-656E9C067EB5}"/>
    <dgm:cxn modelId="{82337A2D-A741-4FE9-B57B-0F1980A7C203}" type="presOf" srcId="{7F50642D-0EF2-4EDF-9887-322BFB4037C5}" destId="{ADFE0867-F4EF-4183-A510-B855F562445C}" srcOrd="0" destOrd="0" presId="urn:microsoft.com/office/officeart/2005/8/layout/chevron2"/>
    <dgm:cxn modelId="{9855F0A5-32EF-4F03-AA9E-FBA13BE867E0}" type="presParOf" srcId="{ADFE0867-F4EF-4183-A510-B855F562445C}" destId="{DA9D3ACB-BB23-4C22-B65F-B2008EEB3FBA}" srcOrd="0" destOrd="0" presId="urn:microsoft.com/office/officeart/2005/8/layout/chevron2"/>
    <dgm:cxn modelId="{CD0C85FF-A14F-4E2B-B6DE-4CFEF532E5B5}" type="presParOf" srcId="{DA9D3ACB-BB23-4C22-B65F-B2008EEB3FBA}" destId="{0582CB59-8C67-4147-A3A0-63B3E7534FB1}" srcOrd="0" destOrd="0" presId="urn:microsoft.com/office/officeart/2005/8/layout/chevron2"/>
    <dgm:cxn modelId="{9189AC1A-C8FE-434E-B936-927DABF8CFC7}" type="presParOf" srcId="{DA9D3ACB-BB23-4C22-B65F-B2008EEB3FBA}" destId="{C4C000BE-7A28-4A69-BB17-BEB971FE210B}" srcOrd="1" destOrd="0" presId="urn:microsoft.com/office/officeart/2005/8/layout/chevron2"/>
    <dgm:cxn modelId="{DEBB1745-F704-440A-B30F-7235BFE328C2}" type="presParOf" srcId="{ADFE0867-F4EF-4183-A510-B855F562445C}" destId="{7C486134-50FB-45A7-A5A4-F4A9D1EB4E5B}" srcOrd="1" destOrd="0" presId="urn:microsoft.com/office/officeart/2005/8/layout/chevron2"/>
    <dgm:cxn modelId="{34652ECE-E3AE-44B0-BC69-DA900FE15F0A}" type="presParOf" srcId="{ADFE0867-F4EF-4183-A510-B855F562445C}" destId="{B0777071-24F2-4863-A0A6-1EF1049FB95C}" srcOrd="2" destOrd="0" presId="urn:microsoft.com/office/officeart/2005/8/layout/chevron2"/>
    <dgm:cxn modelId="{D1DBE993-625D-47A1-B08F-296D367B63C3}" type="presParOf" srcId="{B0777071-24F2-4863-A0A6-1EF1049FB95C}" destId="{354552D6-8DD5-4D87-B746-EB3536B004F4}" srcOrd="0" destOrd="0" presId="urn:microsoft.com/office/officeart/2005/8/layout/chevron2"/>
    <dgm:cxn modelId="{C6AC3C6D-DCD6-496B-8C99-9BC2E5A17752}" type="presParOf" srcId="{B0777071-24F2-4863-A0A6-1EF1049FB95C}" destId="{37CAD516-50D9-4771-9C28-DA13F7042DFD}" srcOrd="1" destOrd="0" presId="urn:microsoft.com/office/officeart/2005/8/layout/chevron2"/>
    <dgm:cxn modelId="{274F8DE1-3243-49BE-A2F4-B4CDC01980A2}" type="presParOf" srcId="{ADFE0867-F4EF-4183-A510-B855F562445C}" destId="{C8839D98-0303-4C0C-ACA7-07029AEE462B}" srcOrd="3" destOrd="0" presId="urn:microsoft.com/office/officeart/2005/8/layout/chevron2"/>
    <dgm:cxn modelId="{F1DB0330-950B-4A9A-AE38-320B6BB3ACAF}" type="presParOf" srcId="{ADFE0867-F4EF-4183-A510-B855F562445C}" destId="{92100C0B-2E72-4B14-941B-0E7EBEB71B89}" srcOrd="4" destOrd="0" presId="urn:microsoft.com/office/officeart/2005/8/layout/chevron2"/>
    <dgm:cxn modelId="{DA534DD3-F878-4148-929A-01F6D4A1ABD7}" type="presParOf" srcId="{92100C0B-2E72-4B14-941B-0E7EBEB71B89}" destId="{3D51A672-6411-4050-AFA8-7F2BC04A77D6}" srcOrd="0" destOrd="0" presId="urn:microsoft.com/office/officeart/2005/8/layout/chevron2"/>
    <dgm:cxn modelId="{A433E7A3-D4A6-45DB-AD4C-2E0974C3B1E9}" type="presParOf" srcId="{92100C0B-2E72-4B14-941B-0E7EBEB71B89}" destId="{3C60B43E-4675-4158-9599-B4B5DB7163B4}" srcOrd="1" destOrd="0" presId="urn:microsoft.com/office/officeart/2005/8/layout/chevron2"/>
    <dgm:cxn modelId="{0B6341B6-8879-45DC-8193-B4F7560E987F}" type="presParOf" srcId="{ADFE0867-F4EF-4183-A510-B855F562445C}" destId="{6D436333-2598-40BE-90AF-4AE9D6971854}" srcOrd="5" destOrd="0" presId="urn:microsoft.com/office/officeart/2005/8/layout/chevron2"/>
    <dgm:cxn modelId="{9939A391-7176-4086-A700-324D5C57D990}" type="presParOf" srcId="{ADFE0867-F4EF-4183-A510-B855F562445C}" destId="{9171847D-5C26-4126-80C1-0AC4CE2A1238}" srcOrd="6" destOrd="0" presId="urn:microsoft.com/office/officeart/2005/8/layout/chevron2"/>
    <dgm:cxn modelId="{64E7AE4D-4B8A-46BD-8E8C-E4F36271EA23}" type="presParOf" srcId="{9171847D-5C26-4126-80C1-0AC4CE2A1238}" destId="{402DE4AE-00AE-4825-911A-7BE065FC2D15}" srcOrd="0" destOrd="0" presId="urn:microsoft.com/office/officeart/2005/8/layout/chevron2"/>
    <dgm:cxn modelId="{BC37EEB4-8686-4A49-951C-9A0830D69CF9}" type="presParOf" srcId="{9171847D-5C26-4126-80C1-0AC4CE2A1238}" destId="{93A1AD05-19BF-43AF-870C-999AA55E5C7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C0F553-D681-4835-8E51-59BBFC740AC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627D640B-7787-4500-8D34-295028619F67}">
      <dgm:prSet phldrT="[Text]"/>
      <dgm:spPr/>
      <dgm:t>
        <a:bodyPr/>
        <a:lstStyle/>
        <a:p>
          <a:r>
            <a:rPr lang="en-GB" dirty="0" smtClean="0"/>
            <a:t>Control Arm</a:t>
          </a:r>
          <a:endParaRPr lang="en-GB" dirty="0"/>
        </a:p>
      </dgm:t>
    </dgm:pt>
    <dgm:pt modelId="{9ED2C971-56D1-4141-A8DE-152FD8C4A5D8}" type="parTrans" cxnId="{3B8FDD71-E3E1-4D61-96CA-6B0A54296233}">
      <dgm:prSet/>
      <dgm:spPr/>
      <dgm:t>
        <a:bodyPr/>
        <a:lstStyle/>
        <a:p>
          <a:endParaRPr lang="en-GB"/>
        </a:p>
      </dgm:t>
    </dgm:pt>
    <dgm:pt modelId="{DA665D01-80C6-4851-BC4A-71F7CD312F42}" type="sibTrans" cxnId="{3B8FDD71-E3E1-4D61-96CA-6B0A54296233}">
      <dgm:prSet/>
      <dgm:spPr/>
      <dgm:t>
        <a:bodyPr/>
        <a:lstStyle/>
        <a:p>
          <a:endParaRPr lang="en-GB"/>
        </a:p>
      </dgm:t>
    </dgm:pt>
    <dgm:pt modelId="{7EEE14EF-E429-4271-AD42-D17C2D07B5D0}">
      <dgm:prSet phldrT="[Text]"/>
      <dgm:spPr/>
      <dgm:t>
        <a:bodyPr/>
        <a:lstStyle/>
        <a:p>
          <a:r>
            <a:rPr lang="en-GB" dirty="0" smtClean="0"/>
            <a:t>low dose boost (16 </a:t>
          </a:r>
          <a:r>
            <a:rPr lang="en-GB" dirty="0" err="1" smtClean="0"/>
            <a:t>Gy</a:t>
          </a:r>
          <a:r>
            <a:rPr lang="en-GB" dirty="0" smtClean="0"/>
            <a:t>)</a:t>
          </a:r>
          <a:endParaRPr lang="en-GB" dirty="0"/>
        </a:p>
      </dgm:t>
    </dgm:pt>
    <dgm:pt modelId="{12E7B822-BD6D-47EA-B6A7-988A76F1C1E7}" type="parTrans" cxnId="{066CF243-78B8-4770-B7B1-E7360FC940E6}">
      <dgm:prSet/>
      <dgm:spPr/>
      <dgm:t>
        <a:bodyPr/>
        <a:lstStyle/>
        <a:p>
          <a:endParaRPr lang="en-GB"/>
        </a:p>
      </dgm:t>
    </dgm:pt>
    <dgm:pt modelId="{B461FF40-C96B-4F0A-BE86-AA39D15D7BD9}" type="sibTrans" cxnId="{066CF243-78B8-4770-B7B1-E7360FC940E6}">
      <dgm:prSet/>
      <dgm:spPr/>
      <dgm:t>
        <a:bodyPr/>
        <a:lstStyle/>
        <a:p>
          <a:endParaRPr lang="en-GB"/>
        </a:p>
      </dgm:t>
    </dgm:pt>
    <dgm:pt modelId="{E4B97ADD-58E6-412C-9665-B10317BE72D7}">
      <dgm:prSet phldrT="[Text]"/>
      <dgm:spPr/>
      <dgm:t>
        <a:bodyPr/>
        <a:lstStyle/>
        <a:p>
          <a:r>
            <a:rPr lang="en-GB" dirty="0" smtClean="0"/>
            <a:t>Experimental Arm</a:t>
          </a:r>
          <a:endParaRPr lang="en-GB" dirty="0"/>
        </a:p>
      </dgm:t>
    </dgm:pt>
    <dgm:pt modelId="{A0875E79-601D-4EB2-8EE9-6807766D6A9F}" type="parTrans" cxnId="{E7505E48-D215-46D9-9483-76BB16C7B545}">
      <dgm:prSet/>
      <dgm:spPr/>
      <dgm:t>
        <a:bodyPr/>
        <a:lstStyle/>
        <a:p>
          <a:endParaRPr lang="en-GB"/>
        </a:p>
      </dgm:t>
    </dgm:pt>
    <dgm:pt modelId="{D2A24374-F0ED-43EF-9D11-68D79CAB8D2A}" type="sibTrans" cxnId="{E7505E48-D215-46D9-9483-76BB16C7B545}">
      <dgm:prSet/>
      <dgm:spPr/>
      <dgm:t>
        <a:bodyPr/>
        <a:lstStyle/>
        <a:p>
          <a:endParaRPr lang="en-GB"/>
        </a:p>
      </dgm:t>
    </dgm:pt>
    <dgm:pt modelId="{63AE556A-8416-47AA-96FD-1D49B5BCA2CF}">
      <dgm:prSet phldrT="[Text]"/>
      <dgm:spPr/>
      <dgm:t>
        <a:bodyPr/>
        <a:lstStyle/>
        <a:p>
          <a:r>
            <a:rPr lang="en-GB" dirty="0" smtClean="0"/>
            <a:t>high dose boost (26 </a:t>
          </a:r>
          <a:r>
            <a:rPr lang="en-GB" dirty="0" err="1" smtClean="0"/>
            <a:t>Gy</a:t>
          </a:r>
          <a:r>
            <a:rPr lang="en-GB" dirty="0" smtClean="0"/>
            <a:t>)</a:t>
          </a:r>
          <a:endParaRPr lang="en-GB" dirty="0"/>
        </a:p>
      </dgm:t>
    </dgm:pt>
    <dgm:pt modelId="{992673B6-7778-4B3F-87BE-F87CE9B1A99C}" type="parTrans" cxnId="{5A0D926D-77AC-42C8-B079-63FAD5F27B67}">
      <dgm:prSet/>
      <dgm:spPr/>
      <dgm:t>
        <a:bodyPr/>
        <a:lstStyle/>
        <a:p>
          <a:endParaRPr lang="en-GB"/>
        </a:p>
      </dgm:t>
    </dgm:pt>
    <dgm:pt modelId="{B64FCB2A-D86B-4FE2-85BD-3FF6248CD062}" type="sibTrans" cxnId="{5A0D926D-77AC-42C8-B079-63FAD5F27B67}">
      <dgm:prSet/>
      <dgm:spPr/>
      <dgm:t>
        <a:bodyPr/>
        <a:lstStyle/>
        <a:p>
          <a:endParaRPr lang="en-GB"/>
        </a:p>
      </dgm:t>
    </dgm:pt>
    <dgm:pt modelId="{C8D040A7-084B-4217-8E93-D754EC8DA76A}" type="pres">
      <dgm:prSet presAssocID="{F4C0F553-D681-4835-8E51-59BBFC740AC1}" presName="Name0" presStyleCnt="0">
        <dgm:presLayoutVars>
          <dgm:dir/>
          <dgm:animLvl val="lvl"/>
          <dgm:resizeHandles val="exact"/>
        </dgm:presLayoutVars>
      </dgm:prSet>
      <dgm:spPr/>
      <dgm:t>
        <a:bodyPr/>
        <a:lstStyle/>
        <a:p>
          <a:endParaRPr lang="en-GB"/>
        </a:p>
      </dgm:t>
    </dgm:pt>
    <dgm:pt modelId="{58292B52-1C1C-46BB-AC5E-40963D9831CA}" type="pres">
      <dgm:prSet presAssocID="{627D640B-7787-4500-8D34-295028619F67}" presName="composite" presStyleCnt="0"/>
      <dgm:spPr/>
    </dgm:pt>
    <dgm:pt modelId="{38C7AB4E-902B-4684-8AD9-A9432F601038}" type="pres">
      <dgm:prSet presAssocID="{627D640B-7787-4500-8D34-295028619F67}" presName="parTx" presStyleLbl="alignNode1" presStyleIdx="0" presStyleCnt="2">
        <dgm:presLayoutVars>
          <dgm:chMax val="0"/>
          <dgm:chPref val="0"/>
          <dgm:bulletEnabled val="1"/>
        </dgm:presLayoutVars>
      </dgm:prSet>
      <dgm:spPr/>
      <dgm:t>
        <a:bodyPr/>
        <a:lstStyle/>
        <a:p>
          <a:endParaRPr lang="en-GB"/>
        </a:p>
      </dgm:t>
    </dgm:pt>
    <dgm:pt modelId="{A08ED788-BFBC-4D38-8447-047855DA0EA9}" type="pres">
      <dgm:prSet presAssocID="{627D640B-7787-4500-8D34-295028619F67}" presName="desTx" presStyleLbl="alignAccFollowNode1" presStyleIdx="0" presStyleCnt="2" custScaleX="99782" custScaleY="101266">
        <dgm:presLayoutVars>
          <dgm:bulletEnabled val="1"/>
        </dgm:presLayoutVars>
      </dgm:prSet>
      <dgm:spPr/>
      <dgm:t>
        <a:bodyPr/>
        <a:lstStyle/>
        <a:p>
          <a:endParaRPr lang="en-GB"/>
        </a:p>
      </dgm:t>
    </dgm:pt>
    <dgm:pt modelId="{7F00D018-8F9A-4C3B-AB24-89D515B20AA4}" type="pres">
      <dgm:prSet presAssocID="{DA665D01-80C6-4851-BC4A-71F7CD312F42}" presName="space" presStyleCnt="0"/>
      <dgm:spPr/>
    </dgm:pt>
    <dgm:pt modelId="{F2C063BB-45EC-48B2-8B32-E275C62D5C16}" type="pres">
      <dgm:prSet presAssocID="{E4B97ADD-58E6-412C-9665-B10317BE72D7}" presName="composite" presStyleCnt="0"/>
      <dgm:spPr/>
    </dgm:pt>
    <dgm:pt modelId="{B20DAB9F-466F-4B6F-830E-D71BC02A03B9}" type="pres">
      <dgm:prSet presAssocID="{E4B97ADD-58E6-412C-9665-B10317BE72D7}" presName="parTx" presStyleLbl="alignNode1" presStyleIdx="1" presStyleCnt="2">
        <dgm:presLayoutVars>
          <dgm:chMax val="0"/>
          <dgm:chPref val="0"/>
          <dgm:bulletEnabled val="1"/>
        </dgm:presLayoutVars>
      </dgm:prSet>
      <dgm:spPr/>
      <dgm:t>
        <a:bodyPr/>
        <a:lstStyle/>
        <a:p>
          <a:endParaRPr lang="en-GB"/>
        </a:p>
      </dgm:t>
    </dgm:pt>
    <dgm:pt modelId="{2D9CCFB5-6FAE-4C30-9D19-5C63FE390CF3}" type="pres">
      <dgm:prSet presAssocID="{E4B97ADD-58E6-412C-9665-B10317BE72D7}" presName="desTx" presStyleLbl="alignAccFollowNode1" presStyleIdx="1" presStyleCnt="2">
        <dgm:presLayoutVars>
          <dgm:bulletEnabled val="1"/>
        </dgm:presLayoutVars>
      </dgm:prSet>
      <dgm:spPr/>
      <dgm:t>
        <a:bodyPr/>
        <a:lstStyle/>
        <a:p>
          <a:endParaRPr lang="en-GB"/>
        </a:p>
      </dgm:t>
    </dgm:pt>
  </dgm:ptLst>
  <dgm:cxnLst>
    <dgm:cxn modelId="{67C03548-E1C5-476F-858F-B03D47042A48}" type="presOf" srcId="{F4C0F553-D681-4835-8E51-59BBFC740AC1}" destId="{C8D040A7-084B-4217-8E93-D754EC8DA76A}" srcOrd="0" destOrd="0" presId="urn:microsoft.com/office/officeart/2005/8/layout/hList1"/>
    <dgm:cxn modelId="{B0551E7D-6C9C-43CB-9C86-FC3BC9B18DBA}" type="presOf" srcId="{63AE556A-8416-47AA-96FD-1D49B5BCA2CF}" destId="{2D9CCFB5-6FAE-4C30-9D19-5C63FE390CF3}" srcOrd="0" destOrd="0" presId="urn:microsoft.com/office/officeart/2005/8/layout/hList1"/>
    <dgm:cxn modelId="{D8588D43-1DA5-47D0-B78D-A26D223BAA19}" type="presOf" srcId="{627D640B-7787-4500-8D34-295028619F67}" destId="{38C7AB4E-902B-4684-8AD9-A9432F601038}" srcOrd="0" destOrd="0" presId="urn:microsoft.com/office/officeart/2005/8/layout/hList1"/>
    <dgm:cxn modelId="{515577F1-1AEB-44FF-8739-71CB91C37635}" type="presOf" srcId="{E4B97ADD-58E6-412C-9665-B10317BE72D7}" destId="{B20DAB9F-466F-4B6F-830E-D71BC02A03B9}" srcOrd="0" destOrd="0" presId="urn:microsoft.com/office/officeart/2005/8/layout/hList1"/>
    <dgm:cxn modelId="{31EB1D8E-7805-4857-8A40-FB3C2F43B6E2}" type="presOf" srcId="{7EEE14EF-E429-4271-AD42-D17C2D07B5D0}" destId="{A08ED788-BFBC-4D38-8447-047855DA0EA9}" srcOrd="0" destOrd="0" presId="urn:microsoft.com/office/officeart/2005/8/layout/hList1"/>
    <dgm:cxn modelId="{5A0D926D-77AC-42C8-B079-63FAD5F27B67}" srcId="{E4B97ADD-58E6-412C-9665-B10317BE72D7}" destId="{63AE556A-8416-47AA-96FD-1D49B5BCA2CF}" srcOrd="0" destOrd="0" parTransId="{992673B6-7778-4B3F-87BE-F87CE9B1A99C}" sibTransId="{B64FCB2A-D86B-4FE2-85BD-3FF6248CD062}"/>
    <dgm:cxn modelId="{066CF243-78B8-4770-B7B1-E7360FC940E6}" srcId="{627D640B-7787-4500-8D34-295028619F67}" destId="{7EEE14EF-E429-4271-AD42-D17C2D07B5D0}" srcOrd="0" destOrd="0" parTransId="{12E7B822-BD6D-47EA-B6A7-988A76F1C1E7}" sibTransId="{B461FF40-C96B-4F0A-BE86-AA39D15D7BD9}"/>
    <dgm:cxn modelId="{E7505E48-D215-46D9-9483-76BB16C7B545}" srcId="{F4C0F553-D681-4835-8E51-59BBFC740AC1}" destId="{E4B97ADD-58E6-412C-9665-B10317BE72D7}" srcOrd="1" destOrd="0" parTransId="{A0875E79-601D-4EB2-8EE9-6807766D6A9F}" sibTransId="{D2A24374-F0ED-43EF-9D11-68D79CAB8D2A}"/>
    <dgm:cxn modelId="{3B8FDD71-E3E1-4D61-96CA-6B0A54296233}" srcId="{F4C0F553-D681-4835-8E51-59BBFC740AC1}" destId="{627D640B-7787-4500-8D34-295028619F67}" srcOrd="0" destOrd="0" parTransId="{9ED2C971-56D1-4141-A8DE-152FD8C4A5D8}" sibTransId="{DA665D01-80C6-4851-BC4A-71F7CD312F42}"/>
    <dgm:cxn modelId="{AD1EA9A3-27CE-4688-B1EE-2A4415386338}" type="presParOf" srcId="{C8D040A7-084B-4217-8E93-D754EC8DA76A}" destId="{58292B52-1C1C-46BB-AC5E-40963D9831CA}" srcOrd="0" destOrd="0" presId="urn:microsoft.com/office/officeart/2005/8/layout/hList1"/>
    <dgm:cxn modelId="{157465B1-294A-4717-A47C-09DAAA0E9EED}" type="presParOf" srcId="{58292B52-1C1C-46BB-AC5E-40963D9831CA}" destId="{38C7AB4E-902B-4684-8AD9-A9432F601038}" srcOrd="0" destOrd="0" presId="urn:microsoft.com/office/officeart/2005/8/layout/hList1"/>
    <dgm:cxn modelId="{9F5B79F5-CEFE-4E0B-BDF6-A881F25E62DE}" type="presParOf" srcId="{58292B52-1C1C-46BB-AC5E-40963D9831CA}" destId="{A08ED788-BFBC-4D38-8447-047855DA0EA9}" srcOrd="1" destOrd="0" presId="urn:microsoft.com/office/officeart/2005/8/layout/hList1"/>
    <dgm:cxn modelId="{63502DE0-55DA-4096-9688-5DDD0BE55022}" type="presParOf" srcId="{C8D040A7-084B-4217-8E93-D754EC8DA76A}" destId="{7F00D018-8F9A-4C3B-AB24-89D515B20AA4}" srcOrd="1" destOrd="0" presId="urn:microsoft.com/office/officeart/2005/8/layout/hList1"/>
    <dgm:cxn modelId="{D3620FD6-EC84-45DC-A1C8-2C79D8E69BA2}" type="presParOf" srcId="{C8D040A7-084B-4217-8E93-D754EC8DA76A}" destId="{F2C063BB-45EC-48B2-8B32-E275C62D5C16}" srcOrd="2" destOrd="0" presId="urn:microsoft.com/office/officeart/2005/8/layout/hList1"/>
    <dgm:cxn modelId="{FB57552C-B36E-45C7-B05A-8AC2DA22ABCD}" type="presParOf" srcId="{F2C063BB-45EC-48B2-8B32-E275C62D5C16}" destId="{B20DAB9F-466F-4B6F-830E-D71BC02A03B9}" srcOrd="0" destOrd="0" presId="urn:microsoft.com/office/officeart/2005/8/layout/hList1"/>
    <dgm:cxn modelId="{59323F53-D90A-44D5-BF7F-87F482CFA400}" type="presParOf" srcId="{F2C063BB-45EC-48B2-8B32-E275C62D5C16}" destId="{2D9CCFB5-6FAE-4C30-9D19-5C63FE390CF3}"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50642D-0EF2-4EDF-9887-322BFB4037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F6A07BB-599B-4510-B363-4ECCAA1A6F0E}">
      <dgm:prSet phldrT="[Text]" custT="1"/>
      <dgm:spPr/>
      <dgm:t>
        <a:bodyPr/>
        <a:lstStyle/>
        <a:p>
          <a:endParaRPr lang="en-GB" sz="2400" dirty="0" smtClean="0"/>
        </a:p>
        <a:p>
          <a:r>
            <a:rPr lang="en-GB" sz="2400" dirty="0" smtClean="0"/>
            <a:t>Stage </a:t>
          </a:r>
          <a:endParaRPr lang="en-GB" sz="2400" dirty="0"/>
        </a:p>
      </dgm:t>
    </dgm:pt>
    <dgm:pt modelId="{BBDCFC63-8C61-4784-A10B-8855B67B2D81}" type="parTrans" cxnId="{7528BA81-8135-4BA3-BAF3-0F1D42E7EBAA}">
      <dgm:prSet/>
      <dgm:spPr/>
      <dgm:t>
        <a:bodyPr/>
        <a:lstStyle/>
        <a:p>
          <a:endParaRPr lang="en-GB"/>
        </a:p>
      </dgm:t>
    </dgm:pt>
    <dgm:pt modelId="{979DEA6A-87E1-4B50-A813-B621A40923DB}" type="sibTrans" cxnId="{7528BA81-8135-4BA3-BAF3-0F1D42E7EBAA}">
      <dgm:prSet/>
      <dgm:spPr/>
      <dgm:t>
        <a:bodyPr/>
        <a:lstStyle/>
        <a:p>
          <a:endParaRPr lang="en-GB"/>
        </a:p>
      </dgm:t>
    </dgm:pt>
    <dgm:pt modelId="{338F413B-C91F-425C-AC25-B4FEA2764807}">
      <dgm:prSet phldrT="[Text]" custT="1"/>
      <dgm:spPr/>
      <dgm:t>
        <a:bodyPr/>
        <a:lstStyle/>
        <a:p>
          <a:r>
            <a:rPr lang="en-GB" sz="1600" dirty="0" smtClean="0"/>
            <a:t>Early</a:t>
          </a:r>
          <a:endParaRPr lang="en-GB" sz="1600" dirty="0"/>
        </a:p>
      </dgm:t>
    </dgm:pt>
    <dgm:pt modelId="{E38BED38-EBD6-46CF-A640-2E4C41F55931}" type="parTrans" cxnId="{7F4FCC1E-77EE-4CA1-87D0-71BA53303418}">
      <dgm:prSet/>
      <dgm:spPr/>
      <dgm:t>
        <a:bodyPr/>
        <a:lstStyle/>
        <a:p>
          <a:endParaRPr lang="en-GB"/>
        </a:p>
      </dgm:t>
    </dgm:pt>
    <dgm:pt modelId="{49C1FEC8-9ADD-48E1-BBD1-2E8FA7A70A9E}" type="sibTrans" cxnId="{7F4FCC1E-77EE-4CA1-87D0-71BA53303418}">
      <dgm:prSet/>
      <dgm:spPr/>
      <dgm:t>
        <a:bodyPr/>
        <a:lstStyle/>
        <a:p>
          <a:endParaRPr lang="en-GB"/>
        </a:p>
      </dgm:t>
    </dgm:pt>
    <dgm:pt modelId="{7B2A9358-27CE-4C53-B4C3-FF64DF8CC31C}">
      <dgm:prSet phldrT="[Text]" custT="1"/>
      <dgm:spPr/>
      <dgm:t>
        <a:bodyPr/>
        <a:lstStyle/>
        <a:p>
          <a:r>
            <a:rPr lang="en-GB" sz="2400" dirty="0" smtClean="0"/>
            <a:t>Value and toxicity</a:t>
          </a:r>
        </a:p>
      </dgm:t>
    </dgm:pt>
    <dgm:pt modelId="{EE851C01-623A-4F97-B7B3-784117E3E170}" type="parTrans" cxnId="{DCBB22C4-3495-4467-BCE6-5F8B62EE915D}">
      <dgm:prSet/>
      <dgm:spPr/>
      <dgm:t>
        <a:bodyPr/>
        <a:lstStyle/>
        <a:p>
          <a:endParaRPr lang="en-GB"/>
        </a:p>
      </dgm:t>
    </dgm:pt>
    <dgm:pt modelId="{00B947EE-7188-4851-88DD-597791CE513E}" type="sibTrans" cxnId="{DCBB22C4-3495-4467-BCE6-5F8B62EE915D}">
      <dgm:prSet/>
      <dgm:spPr/>
      <dgm:t>
        <a:bodyPr/>
        <a:lstStyle/>
        <a:p>
          <a:endParaRPr lang="en-GB"/>
        </a:p>
      </dgm:t>
    </dgm:pt>
    <dgm:pt modelId="{CA757BC5-DB82-4E69-830C-CEC7FE39684D}">
      <dgm:prSet phldrT="[Text]" custT="1"/>
      <dgm:spPr/>
      <dgm:t>
        <a:bodyPr/>
        <a:lstStyle/>
        <a:p>
          <a:r>
            <a:rPr lang="en-GB" sz="1600" dirty="0" smtClean="0"/>
            <a:t>Radiotherapy or no Radiotherapy</a:t>
          </a:r>
        </a:p>
      </dgm:t>
    </dgm:pt>
    <dgm:pt modelId="{232C0614-7C80-4DD0-9C55-A124338DF1D8}" type="parTrans" cxnId="{B3FE1D84-D1BD-4C10-9C55-3B1A530D3DE4}">
      <dgm:prSet/>
      <dgm:spPr/>
      <dgm:t>
        <a:bodyPr/>
        <a:lstStyle/>
        <a:p>
          <a:endParaRPr lang="en-GB"/>
        </a:p>
      </dgm:t>
    </dgm:pt>
    <dgm:pt modelId="{57C0363A-57BC-48BC-AC1F-9439115F4871}" type="sibTrans" cxnId="{B3FE1D84-D1BD-4C10-9C55-3B1A530D3DE4}">
      <dgm:prSet/>
      <dgm:spPr/>
      <dgm:t>
        <a:bodyPr/>
        <a:lstStyle/>
        <a:p>
          <a:endParaRPr lang="en-GB"/>
        </a:p>
      </dgm:t>
    </dgm:pt>
    <dgm:pt modelId="{1348ACBD-7C92-40FE-83CB-43E860768475}">
      <dgm:prSet phldrT="[Text]" custT="1"/>
      <dgm:spPr/>
      <dgm:t>
        <a:bodyPr/>
        <a:lstStyle/>
        <a:p>
          <a:endParaRPr lang="en-GB" sz="2400" dirty="0" smtClean="0"/>
        </a:p>
        <a:p>
          <a:r>
            <a:rPr lang="en-GB" sz="2400" dirty="0" smtClean="0"/>
            <a:t>volume</a:t>
          </a:r>
        </a:p>
      </dgm:t>
    </dgm:pt>
    <dgm:pt modelId="{F910D254-FE25-40DB-8A0F-E30C3D5BE08A}" type="parTrans" cxnId="{E4ADBF91-2437-4A08-A046-88509A069E7F}">
      <dgm:prSet/>
      <dgm:spPr/>
      <dgm:t>
        <a:bodyPr/>
        <a:lstStyle/>
        <a:p>
          <a:endParaRPr lang="en-GB"/>
        </a:p>
      </dgm:t>
    </dgm:pt>
    <dgm:pt modelId="{E7E83694-99CD-4DED-B4A2-1FB74E6F1DDE}" type="sibTrans" cxnId="{E4ADBF91-2437-4A08-A046-88509A069E7F}">
      <dgm:prSet/>
      <dgm:spPr/>
      <dgm:t>
        <a:bodyPr/>
        <a:lstStyle/>
        <a:p>
          <a:endParaRPr lang="en-GB"/>
        </a:p>
      </dgm:t>
    </dgm:pt>
    <dgm:pt modelId="{CD34C2C8-D39C-4F4C-B2EB-214D7E371B4D}">
      <dgm:prSet phldrT="[Text]" custT="1"/>
      <dgm:spPr/>
      <dgm:t>
        <a:bodyPr/>
        <a:lstStyle/>
        <a:p>
          <a:r>
            <a:rPr lang="en-GB" sz="1600" dirty="0" smtClean="0"/>
            <a:t>What to treat? WBRT Vs PBRT</a:t>
          </a:r>
        </a:p>
      </dgm:t>
    </dgm:pt>
    <dgm:pt modelId="{58EEA6A1-35A2-4D2D-94B2-1C36F21F32DF}" type="parTrans" cxnId="{CF13E649-A2B7-4B61-93DA-890EF3B96252}">
      <dgm:prSet/>
      <dgm:spPr/>
      <dgm:t>
        <a:bodyPr/>
        <a:lstStyle/>
        <a:p>
          <a:endParaRPr lang="en-GB"/>
        </a:p>
      </dgm:t>
    </dgm:pt>
    <dgm:pt modelId="{BA212615-2B11-4C43-A0BC-97B79329E7CB}" type="sibTrans" cxnId="{CF13E649-A2B7-4B61-93DA-890EF3B96252}">
      <dgm:prSet/>
      <dgm:spPr/>
      <dgm:t>
        <a:bodyPr/>
        <a:lstStyle/>
        <a:p>
          <a:endParaRPr lang="en-GB"/>
        </a:p>
      </dgm:t>
    </dgm:pt>
    <dgm:pt modelId="{9CFA3768-A908-4FFD-A651-076E981E246C}">
      <dgm:prSet phldrT="[Text]" custT="1"/>
      <dgm:spPr/>
      <dgm:t>
        <a:bodyPr/>
        <a:lstStyle/>
        <a:p>
          <a:r>
            <a:rPr lang="en-GB" sz="1600" dirty="0" smtClean="0"/>
            <a:t>Locally advanced</a:t>
          </a:r>
          <a:endParaRPr lang="en-GB" sz="1600" dirty="0"/>
        </a:p>
      </dgm:t>
    </dgm:pt>
    <dgm:pt modelId="{DC6F8A2B-88FF-4576-BFDA-7647ED72381D}" type="parTrans" cxnId="{C66AA4C9-3E2E-4AFB-BF61-8A8AF07871C1}">
      <dgm:prSet/>
      <dgm:spPr/>
      <dgm:t>
        <a:bodyPr/>
        <a:lstStyle/>
        <a:p>
          <a:endParaRPr lang="en-GB"/>
        </a:p>
      </dgm:t>
    </dgm:pt>
    <dgm:pt modelId="{52CB04C8-DDC6-4696-85AD-2899B35CAB15}" type="sibTrans" cxnId="{C66AA4C9-3E2E-4AFB-BF61-8A8AF07871C1}">
      <dgm:prSet/>
      <dgm:spPr/>
      <dgm:t>
        <a:bodyPr/>
        <a:lstStyle/>
        <a:p>
          <a:endParaRPr lang="en-GB"/>
        </a:p>
      </dgm:t>
    </dgm:pt>
    <dgm:pt modelId="{31BB4542-EF64-46C1-987B-EA1373C27CCF}">
      <dgm:prSet phldrT="[Text]" custT="1"/>
      <dgm:spPr/>
      <dgm:t>
        <a:bodyPr/>
        <a:lstStyle/>
        <a:p>
          <a:r>
            <a:rPr lang="en-GB" sz="1600" dirty="0" smtClean="0"/>
            <a:t>metastatic</a:t>
          </a:r>
          <a:endParaRPr lang="en-GB" sz="1600" dirty="0"/>
        </a:p>
      </dgm:t>
    </dgm:pt>
    <dgm:pt modelId="{60348951-F153-43B4-A363-740B50BD3C77}" type="parTrans" cxnId="{173603FA-6B95-498F-BB92-511099A1D952}">
      <dgm:prSet/>
      <dgm:spPr/>
      <dgm:t>
        <a:bodyPr/>
        <a:lstStyle/>
        <a:p>
          <a:endParaRPr lang="en-GB"/>
        </a:p>
      </dgm:t>
    </dgm:pt>
    <dgm:pt modelId="{85DD90FB-5AAC-4B41-B50D-13D5531F24DD}" type="sibTrans" cxnId="{173603FA-6B95-498F-BB92-511099A1D952}">
      <dgm:prSet/>
      <dgm:spPr/>
      <dgm:t>
        <a:bodyPr/>
        <a:lstStyle/>
        <a:p>
          <a:endParaRPr lang="en-GB"/>
        </a:p>
      </dgm:t>
    </dgm:pt>
    <dgm:pt modelId="{F520C4D9-DD9D-43C8-B2C6-E3EBCD9D74CB}">
      <dgm:prSet phldrT="[Text]" custT="1"/>
      <dgm:spPr/>
      <dgm:t>
        <a:bodyPr/>
        <a:lstStyle/>
        <a:p>
          <a:r>
            <a:rPr lang="en-GB" sz="1600" dirty="0" smtClean="0"/>
            <a:t>Boost or no boost</a:t>
          </a:r>
        </a:p>
      </dgm:t>
    </dgm:pt>
    <dgm:pt modelId="{91461A14-C03B-461F-8CBB-6FE0AC0C39FD}" type="parTrans" cxnId="{2AE6B85A-24CC-4CF1-A106-E1379C831CFE}">
      <dgm:prSet/>
      <dgm:spPr/>
      <dgm:t>
        <a:bodyPr/>
        <a:lstStyle/>
        <a:p>
          <a:endParaRPr lang="en-GB"/>
        </a:p>
      </dgm:t>
    </dgm:pt>
    <dgm:pt modelId="{F9FE2790-A930-45C9-9C83-8E448FC5CCBB}" type="sibTrans" cxnId="{2AE6B85A-24CC-4CF1-A106-E1379C831CFE}">
      <dgm:prSet/>
      <dgm:spPr/>
      <dgm:t>
        <a:bodyPr/>
        <a:lstStyle/>
        <a:p>
          <a:endParaRPr lang="en-GB"/>
        </a:p>
      </dgm:t>
    </dgm:pt>
    <dgm:pt modelId="{89E35D68-E2AC-45B5-B099-72FD53F2773E}">
      <dgm:prSet phldrT="[Text]" custT="1"/>
      <dgm:spPr/>
      <dgm:t>
        <a:bodyPr/>
        <a:lstStyle/>
        <a:p>
          <a:r>
            <a:rPr lang="en-GB" sz="1600" dirty="0" smtClean="0"/>
            <a:t>Treating regional LN or not, IMN or Not</a:t>
          </a:r>
        </a:p>
      </dgm:t>
    </dgm:pt>
    <dgm:pt modelId="{777D8B61-027A-4B8D-885A-B5C7DF1D2654}" type="parTrans" cxnId="{E3A1081C-6DBD-495C-ACBC-D76F91ED6F18}">
      <dgm:prSet/>
      <dgm:spPr/>
      <dgm:t>
        <a:bodyPr/>
        <a:lstStyle/>
        <a:p>
          <a:endParaRPr lang="en-GB"/>
        </a:p>
      </dgm:t>
    </dgm:pt>
    <dgm:pt modelId="{1357931D-A441-47C9-BF62-656E9C067EB5}" type="sibTrans" cxnId="{E3A1081C-6DBD-495C-ACBC-D76F91ED6F18}">
      <dgm:prSet/>
      <dgm:spPr/>
      <dgm:t>
        <a:bodyPr/>
        <a:lstStyle/>
        <a:p>
          <a:endParaRPr lang="en-GB"/>
        </a:p>
      </dgm:t>
    </dgm:pt>
    <dgm:pt modelId="{BD3EC511-F919-4EB8-9644-47388D363E82}">
      <dgm:prSet phldrT="[Text]" custT="1"/>
      <dgm:spPr/>
      <dgm:t>
        <a:bodyPr/>
        <a:lstStyle/>
        <a:p>
          <a:r>
            <a:rPr lang="en-GB" sz="2400" dirty="0" smtClean="0"/>
            <a:t>Modality</a:t>
          </a:r>
        </a:p>
        <a:p>
          <a:r>
            <a:rPr lang="en-GB" sz="2400" dirty="0" smtClean="0"/>
            <a:t> Technology </a:t>
          </a:r>
        </a:p>
      </dgm:t>
    </dgm:pt>
    <dgm:pt modelId="{1FDFE88B-C2CC-4D40-A58D-C9E0E3951AFE}" type="parTrans" cxnId="{7612BE57-1096-4ADB-A0F6-790AF8AFF60E}">
      <dgm:prSet/>
      <dgm:spPr/>
      <dgm:t>
        <a:bodyPr/>
        <a:lstStyle/>
        <a:p>
          <a:endParaRPr lang="en-GB"/>
        </a:p>
      </dgm:t>
    </dgm:pt>
    <dgm:pt modelId="{4B6B4377-271C-46BA-AD14-D6CFE20E8C87}" type="sibTrans" cxnId="{7612BE57-1096-4ADB-A0F6-790AF8AFF60E}">
      <dgm:prSet/>
      <dgm:spPr/>
      <dgm:t>
        <a:bodyPr/>
        <a:lstStyle/>
        <a:p>
          <a:endParaRPr lang="en-GB"/>
        </a:p>
      </dgm:t>
    </dgm:pt>
    <dgm:pt modelId="{56FBB12B-056C-419D-B3AA-BAF30732DE7B}">
      <dgm:prSet custT="1"/>
      <dgm:spPr/>
      <dgm:t>
        <a:bodyPr/>
        <a:lstStyle/>
        <a:p>
          <a:r>
            <a:rPr lang="en-GB" sz="1600" dirty="0" smtClean="0"/>
            <a:t>Photons, electrons or Protons</a:t>
          </a:r>
        </a:p>
      </dgm:t>
    </dgm:pt>
    <dgm:pt modelId="{8876BBD9-9A99-4112-A45E-63F54E061B4C}" type="parTrans" cxnId="{6865F3F3-BCF5-4197-B4E1-65DBA5CCE210}">
      <dgm:prSet/>
      <dgm:spPr/>
      <dgm:t>
        <a:bodyPr/>
        <a:lstStyle/>
        <a:p>
          <a:endParaRPr lang="en-GB"/>
        </a:p>
      </dgm:t>
    </dgm:pt>
    <dgm:pt modelId="{1AEEBF08-3820-4596-884B-8FF8AD89D9D7}" type="sibTrans" cxnId="{6865F3F3-BCF5-4197-B4E1-65DBA5CCE210}">
      <dgm:prSet/>
      <dgm:spPr/>
      <dgm:t>
        <a:bodyPr/>
        <a:lstStyle/>
        <a:p>
          <a:endParaRPr lang="en-GB"/>
        </a:p>
      </dgm:t>
    </dgm:pt>
    <dgm:pt modelId="{15902C26-75E4-4A72-AF4E-D27C4EB01520}">
      <dgm:prSet custT="1"/>
      <dgm:spPr/>
      <dgm:t>
        <a:bodyPr/>
        <a:lstStyle/>
        <a:p>
          <a:r>
            <a:rPr lang="en-GB" sz="1600" dirty="0" smtClean="0"/>
            <a:t>Methods of delivery radiations</a:t>
          </a:r>
        </a:p>
      </dgm:t>
    </dgm:pt>
    <dgm:pt modelId="{B2543320-AD02-417B-B515-054B3D37A467}" type="parTrans" cxnId="{1A58F19F-7772-4BF5-86B4-D7E964F812FC}">
      <dgm:prSet/>
      <dgm:spPr/>
      <dgm:t>
        <a:bodyPr/>
        <a:lstStyle/>
        <a:p>
          <a:endParaRPr lang="en-GB"/>
        </a:p>
      </dgm:t>
    </dgm:pt>
    <dgm:pt modelId="{0F0CAD90-FC5E-4DC2-A014-23073B3300C2}" type="sibTrans" cxnId="{1A58F19F-7772-4BF5-86B4-D7E964F812FC}">
      <dgm:prSet/>
      <dgm:spPr/>
      <dgm:t>
        <a:bodyPr/>
        <a:lstStyle/>
        <a:p>
          <a:endParaRPr lang="en-GB"/>
        </a:p>
      </dgm:t>
    </dgm:pt>
    <dgm:pt modelId="{BBDC95D9-D937-44AD-8336-E04300DC69B8}">
      <dgm:prSet phldrT="[Text]" custT="1"/>
      <dgm:spPr/>
      <dgm:t>
        <a:bodyPr/>
        <a:lstStyle/>
        <a:p>
          <a:r>
            <a:rPr lang="en-GB" sz="1600" dirty="0" smtClean="0"/>
            <a:t>Dose and Fractionation</a:t>
          </a:r>
        </a:p>
      </dgm:t>
    </dgm:pt>
    <dgm:pt modelId="{292C02BC-A553-4E63-B059-AE7F6FFBDED3}" type="parTrans" cxnId="{1191E32C-A84E-4D01-8FD6-25B2E732DA0B}">
      <dgm:prSet/>
      <dgm:spPr/>
    </dgm:pt>
    <dgm:pt modelId="{4B37D8F5-5CA7-4F66-B7D6-AB75D8D954B0}" type="sibTrans" cxnId="{1191E32C-A84E-4D01-8FD6-25B2E732DA0B}">
      <dgm:prSet/>
      <dgm:spPr/>
    </dgm:pt>
    <dgm:pt modelId="{ADFE0867-F4EF-4183-A510-B855F562445C}" type="pres">
      <dgm:prSet presAssocID="{7F50642D-0EF2-4EDF-9887-322BFB4037C5}" presName="linearFlow" presStyleCnt="0">
        <dgm:presLayoutVars>
          <dgm:dir/>
          <dgm:animLvl val="lvl"/>
          <dgm:resizeHandles val="exact"/>
        </dgm:presLayoutVars>
      </dgm:prSet>
      <dgm:spPr/>
      <dgm:t>
        <a:bodyPr/>
        <a:lstStyle/>
        <a:p>
          <a:endParaRPr lang="en-GB"/>
        </a:p>
      </dgm:t>
    </dgm:pt>
    <dgm:pt modelId="{DA9D3ACB-BB23-4C22-B65F-B2008EEB3FBA}" type="pres">
      <dgm:prSet presAssocID="{4F6A07BB-599B-4510-B363-4ECCAA1A6F0E}" presName="composite" presStyleCnt="0"/>
      <dgm:spPr/>
    </dgm:pt>
    <dgm:pt modelId="{0582CB59-8C67-4147-A3A0-63B3E7534FB1}" type="pres">
      <dgm:prSet presAssocID="{4F6A07BB-599B-4510-B363-4ECCAA1A6F0E}" presName="parentText" presStyleLbl="alignNode1" presStyleIdx="0" presStyleCnt="4" custScaleX="301999">
        <dgm:presLayoutVars>
          <dgm:chMax val="1"/>
          <dgm:bulletEnabled val="1"/>
        </dgm:presLayoutVars>
      </dgm:prSet>
      <dgm:spPr/>
      <dgm:t>
        <a:bodyPr/>
        <a:lstStyle/>
        <a:p>
          <a:endParaRPr lang="en-GB"/>
        </a:p>
      </dgm:t>
    </dgm:pt>
    <dgm:pt modelId="{C4C000BE-7A28-4A69-BB17-BEB971FE210B}" type="pres">
      <dgm:prSet presAssocID="{4F6A07BB-599B-4510-B363-4ECCAA1A6F0E}" presName="descendantText" presStyleLbl="alignAcc1" presStyleIdx="0" presStyleCnt="4" custScaleX="80426" custScaleY="112303" custLinFactNeighborX="25217" custLinFactNeighborY="-41">
        <dgm:presLayoutVars>
          <dgm:bulletEnabled val="1"/>
        </dgm:presLayoutVars>
      </dgm:prSet>
      <dgm:spPr/>
      <dgm:t>
        <a:bodyPr/>
        <a:lstStyle/>
        <a:p>
          <a:endParaRPr lang="en-GB"/>
        </a:p>
      </dgm:t>
    </dgm:pt>
    <dgm:pt modelId="{7C486134-50FB-45A7-A5A4-F4A9D1EB4E5B}" type="pres">
      <dgm:prSet presAssocID="{979DEA6A-87E1-4B50-A813-B621A40923DB}" presName="sp" presStyleCnt="0"/>
      <dgm:spPr/>
    </dgm:pt>
    <dgm:pt modelId="{B0777071-24F2-4863-A0A6-1EF1049FB95C}" type="pres">
      <dgm:prSet presAssocID="{7B2A9358-27CE-4C53-B4C3-FF64DF8CC31C}" presName="composite" presStyleCnt="0"/>
      <dgm:spPr/>
    </dgm:pt>
    <dgm:pt modelId="{354552D6-8DD5-4D87-B746-EB3536B004F4}" type="pres">
      <dgm:prSet presAssocID="{7B2A9358-27CE-4C53-B4C3-FF64DF8CC31C}" presName="parentText" presStyleLbl="alignNode1" presStyleIdx="1" presStyleCnt="4" custScaleX="299229">
        <dgm:presLayoutVars>
          <dgm:chMax val="1"/>
          <dgm:bulletEnabled val="1"/>
        </dgm:presLayoutVars>
      </dgm:prSet>
      <dgm:spPr/>
      <dgm:t>
        <a:bodyPr/>
        <a:lstStyle/>
        <a:p>
          <a:endParaRPr lang="en-GB"/>
        </a:p>
      </dgm:t>
    </dgm:pt>
    <dgm:pt modelId="{37CAD516-50D9-4771-9C28-DA13F7042DFD}" type="pres">
      <dgm:prSet presAssocID="{7B2A9358-27CE-4C53-B4C3-FF64DF8CC31C}" presName="descendantText" presStyleLbl="alignAcc1" presStyleIdx="1" presStyleCnt="4" custScaleX="70402" custLinFactNeighborX="2016" custLinFactNeighborY="-1228">
        <dgm:presLayoutVars>
          <dgm:bulletEnabled val="1"/>
        </dgm:presLayoutVars>
      </dgm:prSet>
      <dgm:spPr/>
      <dgm:t>
        <a:bodyPr/>
        <a:lstStyle/>
        <a:p>
          <a:endParaRPr lang="en-GB"/>
        </a:p>
      </dgm:t>
    </dgm:pt>
    <dgm:pt modelId="{C8839D98-0303-4C0C-ACA7-07029AEE462B}" type="pres">
      <dgm:prSet presAssocID="{00B947EE-7188-4851-88DD-597791CE513E}" presName="sp" presStyleCnt="0"/>
      <dgm:spPr/>
    </dgm:pt>
    <dgm:pt modelId="{92100C0B-2E72-4B14-941B-0E7EBEB71B89}" type="pres">
      <dgm:prSet presAssocID="{1348ACBD-7C92-40FE-83CB-43E860768475}" presName="composite" presStyleCnt="0"/>
      <dgm:spPr/>
    </dgm:pt>
    <dgm:pt modelId="{3D51A672-6411-4050-AFA8-7F2BC04A77D6}" type="pres">
      <dgm:prSet presAssocID="{1348ACBD-7C92-40FE-83CB-43E860768475}" presName="parentText" presStyleLbl="alignNode1" presStyleIdx="2" presStyleCnt="4" custScaleX="296949">
        <dgm:presLayoutVars>
          <dgm:chMax val="1"/>
          <dgm:bulletEnabled val="1"/>
        </dgm:presLayoutVars>
      </dgm:prSet>
      <dgm:spPr/>
      <dgm:t>
        <a:bodyPr/>
        <a:lstStyle/>
        <a:p>
          <a:endParaRPr lang="en-GB"/>
        </a:p>
      </dgm:t>
    </dgm:pt>
    <dgm:pt modelId="{3C60B43E-4675-4158-9599-B4B5DB7163B4}" type="pres">
      <dgm:prSet presAssocID="{1348ACBD-7C92-40FE-83CB-43E860768475}" presName="descendantText" presStyleLbl="alignAcc1" presStyleIdx="2" presStyleCnt="4" custScaleX="77592" custScaleY="100000" custLinFactNeighborX="3518" custLinFactNeighborY="-3682">
        <dgm:presLayoutVars>
          <dgm:bulletEnabled val="1"/>
        </dgm:presLayoutVars>
      </dgm:prSet>
      <dgm:spPr/>
      <dgm:t>
        <a:bodyPr/>
        <a:lstStyle/>
        <a:p>
          <a:endParaRPr lang="en-GB"/>
        </a:p>
      </dgm:t>
    </dgm:pt>
    <dgm:pt modelId="{6D436333-2598-40BE-90AF-4AE9D6971854}" type="pres">
      <dgm:prSet presAssocID="{E7E83694-99CD-4DED-B4A2-1FB74E6F1DDE}" presName="sp" presStyleCnt="0"/>
      <dgm:spPr/>
    </dgm:pt>
    <dgm:pt modelId="{9171847D-5C26-4126-80C1-0AC4CE2A1238}" type="pres">
      <dgm:prSet presAssocID="{BD3EC511-F919-4EB8-9644-47388D363E82}" presName="composite" presStyleCnt="0"/>
      <dgm:spPr/>
    </dgm:pt>
    <dgm:pt modelId="{402DE4AE-00AE-4825-911A-7BE065FC2D15}" type="pres">
      <dgm:prSet presAssocID="{BD3EC511-F919-4EB8-9644-47388D363E82}" presName="parentText" presStyleLbl="alignNode1" presStyleIdx="3" presStyleCnt="4" custScaleX="294105">
        <dgm:presLayoutVars>
          <dgm:chMax val="1"/>
          <dgm:bulletEnabled val="1"/>
        </dgm:presLayoutVars>
      </dgm:prSet>
      <dgm:spPr/>
      <dgm:t>
        <a:bodyPr/>
        <a:lstStyle/>
        <a:p>
          <a:endParaRPr lang="en-GB"/>
        </a:p>
      </dgm:t>
    </dgm:pt>
    <dgm:pt modelId="{93A1AD05-19BF-43AF-870C-999AA55E5C78}" type="pres">
      <dgm:prSet presAssocID="{BD3EC511-F919-4EB8-9644-47388D363E82}" presName="descendantText" presStyleLbl="alignAcc1" presStyleIdx="3" presStyleCnt="4" custScaleX="81754" custLinFactNeighborX="5852" custLinFactNeighborY="2455">
        <dgm:presLayoutVars>
          <dgm:bulletEnabled val="1"/>
        </dgm:presLayoutVars>
      </dgm:prSet>
      <dgm:spPr/>
      <dgm:t>
        <a:bodyPr/>
        <a:lstStyle/>
        <a:p>
          <a:endParaRPr lang="en-GB"/>
        </a:p>
      </dgm:t>
    </dgm:pt>
  </dgm:ptLst>
  <dgm:cxnLst>
    <dgm:cxn modelId="{CF13E649-A2B7-4B61-93DA-890EF3B96252}" srcId="{1348ACBD-7C92-40FE-83CB-43E860768475}" destId="{CD34C2C8-D39C-4F4C-B2EB-214D7E371B4D}" srcOrd="0" destOrd="0" parTransId="{58EEA6A1-35A2-4D2D-94B2-1C36F21F32DF}" sibTransId="{BA212615-2B11-4C43-A0BC-97B79329E7CB}"/>
    <dgm:cxn modelId="{0A83910A-A423-4BD1-A121-5C7535B575C8}" type="presOf" srcId="{31BB4542-EF64-46C1-987B-EA1373C27CCF}" destId="{C4C000BE-7A28-4A69-BB17-BEB971FE210B}" srcOrd="0" destOrd="2" presId="urn:microsoft.com/office/officeart/2005/8/layout/chevron2"/>
    <dgm:cxn modelId="{DCBB22C4-3495-4467-BCE6-5F8B62EE915D}" srcId="{7F50642D-0EF2-4EDF-9887-322BFB4037C5}" destId="{7B2A9358-27CE-4C53-B4C3-FF64DF8CC31C}" srcOrd="1" destOrd="0" parTransId="{EE851C01-623A-4F97-B7B3-784117E3E170}" sibTransId="{00B947EE-7188-4851-88DD-597791CE513E}"/>
    <dgm:cxn modelId="{E4ADBF91-2437-4A08-A046-88509A069E7F}" srcId="{7F50642D-0EF2-4EDF-9887-322BFB4037C5}" destId="{1348ACBD-7C92-40FE-83CB-43E860768475}" srcOrd="2" destOrd="0" parTransId="{F910D254-FE25-40DB-8A0F-E30C3D5BE08A}" sibTransId="{E7E83694-99CD-4DED-B4A2-1FB74E6F1DDE}"/>
    <dgm:cxn modelId="{6865F3F3-BCF5-4197-B4E1-65DBA5CCE210}" srcId="{BD3EC511-F919-4EB8-9644-47388D363E82}" destId="{56FBB12B-056C-419D-B3AA-BAF30732DE7B}" srcOrd="0" destOrd="0" parTransId="{8876BBD9-9A99-4112-A45E-63F54E061B4C}" sibTransId="{1AEEBF08-3820-4596-884B-8FF8AD89D9D7}"/>
    <dgm:cxn modelId="{3B597EB2-1E39-41CA-881E-0B5AA42253AB}" type="presOf" srcId="{9CFA3768-A908-4FFD-A651-076E981E246C}" destId="{C4C000BE-7A28-4A69-BB17-BEB971FE210B}" srcOrd="0" destOrd="1" presId="urn:microsoft.com/office/officeart/2005/8/layout/chevron2"/>
    <dgm:cxn modelId="{40C63938-8B7F-411C-9B34-325FC122F3CD}" type="presOf" srcId="{F520C4D9-DD9D-43C8-B2C6-E3EBCD9D74CB}" destId="{3C60B43E-4675-4158-9599-B4B5DB7163B4}" srcOrd="0" destOrd="1" presId="urn:microsoft.com/office/officeart/2005/8/layout/chevron2"/>
    <dgm:cxn modelId="{0FED5E3B-DA3F-488D-A8D2-39D29C97EE8A}" type="presOf" srcId="{1348ACBD-7C92-40FE-83CB-43E860768475}" destId="{3D51A672-6411-4050-AFA8-7F2BC04A77D6}" srcOrd="0" destOrd="0" presId="urn:microsoft.com/office/officeart/2005/8/layout/chevron2"/>
    <dgm:cxn modelId="{7612BE57-1096-4ADB-A0F6-790AF8AFF60E}" srcId="{7F50642D-0EF2-4EDF-9887-322BFB4037C5}" destId="{BD3EC511-F919-4EB8-9644-47388D363E82}" srcOrd="3" destOrd="0" parTransId="{1FDFE88B-C2CC-4D40-A58D-C9E0E3951AFE}" sibTransId="{4B6B4377-271C-46BA-AD14-D6CFE20E8C87}"/>
    <dgm:cxn modelId="{6FCBC2E9-B21A-46FB-BE1F-D0D40C164A88}" type="presOf" srcId="{BD3EC511-F919-4EB8-9644-47388D363E82}" destId="{402DE4AE-00AE-4825-911A-7BE065FC2D15}" srcOrd="0" destOrd="0" presId="urn:microsoft.com/office/officeart/2005/8/layout/chevron2"/>
    <dgm:cxn modelId="{1A58F19F-7772-4BF5-86B4-D7E964F812FC}" srcId="{BD3EC511-F919-4EB8-9644-47388D363E82}" destId="{15902C26-75E4-4A72-AF4E-D27C4EB01520}" srcOrd="1" destOrd="0" parTransId="{B2543320-AD02-417B-B515-054B3D37A467}" sibTransId="{0F0CAD90-FC5E-4DC2-A014-23073B3300C2}"/>
    <dgm:cxn modelId="{2AE6B85A-24CC-4CF1-A106-E1379C831CFE}" srcId="{1348ACBD-7C92-40FE-83CB-43E860768475}" destId="{F520C4D9-DD9D-43C8-B2C6-E3EBCD9D74CB}" srcOrd="1" destOrd="0" parTransId="{91461A14-C03B-461F-8CBB-6FE0AC0C39FD}" sibTransId="{F9FE2790-A930-45C9-9C83-8E448FC5CCBB}"/>
    <dgm:cxn modelId="{95A6449F-12C1-40A9-830E-144BBF8EF7D2}" type="presOf" srcId="{338F413B-C91F-425C-AC25-B4FEA2764807}" destId="{C4C000BE-7A28-4A69-BB17-BEB971FE210B}" srcOrd="0" destOrd="0" presId="urn:microsoft.com/office/officeart/2005/8/layout/chevron2"/>
    <dgm:cxn modelId="{8A2526A9-8A15-4036-AA37-95A51518D1EA}" type="presOf" srcId="{15902C26-75E4-4A72-AF4E-D27C4EB01520}" destId="{93A1AD05-19BF-43AF-870C-999AA55E5C78}" srcOrd="0" destOrd="1" presId="urn:microsoft.com/office/officeart/2005/8/layout/chevron2"/>
    <dgm:cxn modelId="{173603FA-6B95-498F-BB92-511099A1D952}" srcId="{4F6A07BB-599B-4510-B363-4ECCAA1A6F0E}" destId="{31BB4542-EF64-46C1-987B-EA1373C27CCF}" srcOrd="2" destOrd="0" parTransId="{60348951-F153-43B4-A363-740B50BD3C77}" sibTransId="{85DD90FB-5AAC-4B41-B50D-13D5531F24DD}"/>
    <dgm:cxn modelId="{CACC1FE4-777E-42ED-8FC1-315E6056D482}" type="presOf" srcId="{7B2A9358-27CE-4C53-B4C3-FF64DF8CC31C}" destId="{354552D6-8DD5-4D87-B746-EB3536B004F4}" srcOrd="0" destOrd="0" presId="urn:microsoft.com/office/officeart/2005/8/layout/chevron2"/>
    <dgm:cxn modelId="{24EAE61B-F6E9-4D3C-B640-9071AFF177E5}" type="presOf" srcId="{BBDC95D9-D937-44AD-8336-E04300DC69B8}" destId="{37CAD516-50D9-4771-9C28-DA13F7042DFD}" srcOrd="0" destOrd="1" presId="urn:microsoft.com/office/officeart/2005/8/layout/chevron2"/>
    <dgm:cxn modelId="{A145817C-E913-4DC6-AC20-5AED76E923EE}" type="presOf" srcId="{CD34C2C8-D39C-4F4C-B2EB-214D7E371B4D}" destId="{3C60B43E-4675-4158-9599-B4B5DB7163B4}" srcOrd="0" destOrd="0" presId="urn:microsoft.com/office/officeart/2005/8/layout/chevron2"/>
    <dgm:cxn modelId="{B3FE1D84-D1BD-4C10-9C55-3B1A530D3DE4}" srcId="{7B2A9358-27CE-4C53-B4C3-FF64DF8CC31C}" destId="{CA757BC5-DB82-4E69-830C-CEC7FE39684D}" srcOrd="0" destOrd="0" parTransId="{232C0614-7C80-4DD0-9C55-A124338DF1D8}" sibTransId="{57C0363A-57BC-48BC-AC1F-9439115F4871}"/>
    <dgm:cxn modelId="{C66AA4C9-3E2E-4AFB-BF61-8A8AF07871C1}" srcId="{4F6A07BB-599B-4510-B363-4ECCAA1A6F0E}" destId="{9CFA3768-A908-4FFD-A651-076E981E246C}" srcOrd="1" destOrd="0" parTransId="{DC6F8A2B-88FF-4576-BFDA-7647ED72381D}" sibTransId="{52CB04C8-DDC6-4696-85AD-2899B35CAB15}"/>
    <dgm:cxn modelId="{1191E32C-A84E-4D01-8FD6-25B2E732DA0B}" srcId="{7B2A9358-27CE-4C53-B4C3-FF64DF8CC31C}" destId="{BBDC95D9-D937-44AD-8336-E04300DC69B8}" srcOrd="1" destOrd="0" parTransId="{292C02BC-A553-4E63-B059-AE7F6FFBDED3}" sibTransId="{4B37D8F5-5CA7-4F66-B7D6-AB75D8D954B0}"/>
    <dgm:cxn modelId="{7F4FCC1E-77EE-4CA1-87D0-71BA53303418}" srcId="{4F6A07BB-599B-4510-B363-4ECCAA1A6F0E}" destId="{338F413B-C91F-425C-AC25-B4FEA2764807}" srcOrd="0" destOrd="0" parTransId="{E38BED38-EBD6-46CF-A640-2E4C41F55931}" sibTransId="{49C1FEC8-9ADD-48E1-BBD1-2E8FA7A70A9E}"/>
    <dgm:cxn modelId="{7528BA81-8135-4BA3-BAF3-0F1D42E7EBAA}" srcId="{7F50642D-0EF2-4EDF-9887-322BFB4037C5}" destId="{4F6A07BB-599B-4510-B363-4ECCAA1A6F0E}" srcOrd="0" destOrd="0" parTransId="{BBDCFC63-8C61-4784-A10B-8855B67B2D81}" sibTransId="{979DEA6A-87E1-4B50-A813-B621A40923DB}"/>
    <dgm:cxn modelId="{B394E1CF-6FD6-45E4-8202-88CBD32C4A63}" type="presOf" srcId="{56FBB12B-056C-419D-B3AA-BAF30732DE7B}" destId="{93A1AD05-19BF-43AF-870C-999AA55E5C78}" srcOrd="0" destOrd="0" presId="urn:microsoft.com/office/officeart/2005/8/layout/chevron2"/>
    <dgm:cxn modelId="{6BE0D215-858D-4020-8CB9-63E2D05D1884}" type="presOf" srcId="{CA757BC5-DB82-4E69-830C-CEC7FE39684D}" destId="{37CAD516-50D9-4771-9C28-DA13F7042DFD}" srcOrd="0" destOrd="0" presId="urn:microsoft.com/office/officeart/2005/8/layout/chevron2"/>
    <dgm:cxn modelId="{B537CAED-F272-4318-89B9-6CAEAF078144}" type="presOf" srcId="{89E35D68-E2AC-45B5-B099-72FD53F2773E}" destId="{3C60B43E-4675-4158-9599-B4B5DB7163B4}" srcOrd="0" destOrd="2" presId="urn:microsoft.com/office/officeart/2005/8/layout/chevron2"/>
    <dgm:cxn modelId="{00E218C4-DCF0-4711-9DC5-BDEEDCE61010}" type="presOf" srcId="{4F6A07BB-599B-4510-B363-4ECCAA1A6F0E}" destId="{0582CB59-8C67-4147-A3A0-63B3E7534FB1}" srcOrd="0" destOrd="0" presId="urn:microsoft.com/office/officeart/2005/8/layout/chevron2"/>
    <dgm:cxn modelId="{0BD70A99-5E49-4A85-BED9-C3A0D23A8A59}" type="presOf" srcId="{7F50642D-0EF2-4EDF-9887-322BFB4037C5}" destId="{ADFE0867-F4EF-4183-A510-B855F562445C}" srcOrd="0" destOrd="0" presId="urn:microsoft.com/office/officeart/2005/8/layout/chevron2"/>
    <dgm:cxn modelId="{E3A1081C-6DBD-495C-ACBC-D76F91ED6F18}" srcId="{1348ACBD-7C92-40FE-83CB-43E860768475}" destId="{89E35D68-E2AC-45B5-B099-72FD53F2773E}" srcOrd="2" destOrd="0" parTransId="{777D8B61-027A-4B8D-885A-B5C7DF1D2654}" sibTransId="{1357931D-A441-47C9-BF62-656E9C067EB5}"/>
    <dgm:cxn modelId="{FA9430DA-BD60-48F8-B809-6D1D4909F8ED}" type="presParOf" srcId="{ADFE0867-F4EF-4183-A510-B855F562445C}" destId="{DA9D3ACB-BB23-4C22-B65F-B2008EEB3FBA}" srcOrd="0" destOrd="0" presId="urn:microsoft.com/office/officeart/2005/8/layout/chevron2"/>
    <dgm:cxn modelId="{661AA76F-3AD2-44B6-A485-1E5A075C146D}" type="presParOf" srcId="{DA9D3ACB-BB23-4C22-B65F-B2008EEB3FBA}" destId="{0582CB59-8C67-4147-A3A0-63B3E7534FB1}" srcOrd="0" destOrd="0" presId="urn:microsoft.com/office/officeart/2005/8/layout/chevron2"/>
    <dgm:cxn modelId="{C71EAB0A-BDE6-4849-B582-4FC3A3F898D3}" type="presParOf" srcId="{DA9D3ACB-BB23-4C22-B65F-B2008EEB3FBA}" destId="{C4C000BE-7A28-4A69-BB17-BEB971FE210B}" srcOrd="1" destOrd="0" presId="urn:microsoft.com/office/officeart/2005/8/layout/chevron2"/>
    <dgm:cxn modelId="{5AE76F8A-7A8C-43EE-A77B-0BE6117ED993}" type="presParOf" srcId="{ADFE0867-F4EF-4183-A510-B855F562445C}" destId="{7C486134-50FB-45A7-A5A4-F4A9D1EB4E5B}" srcOrd="1" destOrd="0" presId="urn:microsoft.com/office/officeart/2005/8/layout/chevron2"/>
    <dgm:cxn modelId="{AE526397-FD07-4552-A33E-852C0DDC2C58}" type="presParOf" srcId="{ADFE0867-F4EF-4183-A510-B855F562445C}" destId="{B0777071-24F2-4863-A0A6-1EF1049FB95C}" srcOrd="2" destOrd="0" presId="urn:microsoft.com/office/officeart/2005/8/layout/chevron2"/>
    <dgm:cxn modelId="{5A39C9B4-6C45-4AA1-9BFA-271C24225A5E}" type="presParOf" srcId="{B0777071-24F2-4863-A0A6-1EF1049FB95C}" destId="{354552D6-8DD5-4D87-B746-EB3536B004F4}" srcOrd="0" destOrd="0" presId="urn:microsoft.com/office/officeart/2005/8/layout/chevron2"/>
    <dgm:cxn modelId="{DF5F9F56-8752-4F7A-8A57-4DC18124E49D}" type="presParOf" srcId="{B0777071-24F2-4863-A0A6-1EF1049FB95C}" destId="{37CAD516-50D9-4771-9C28-DA13F7042DFD}" srcOrd="1" destOrd="0" presId="urn:microsoft.com/office/officeart/2005/8/layout/chevron2"/>
    <dgm:cxn modelId="{592E6D7E-DAE9-4C2E-89FF-65776D0F2992}" type="presParOf" srcId="{ADFE0867-F4EF-4183-A510-B855F562445C}" destId="{C8839D98-0303-4C0C-ACA7-07029AEE462B}" srcOrd="3" destOrd="0" presId="urn:microsoft.com/office/officeart/2005/8/layout/chevron2"/>
    <dgm:cxn modelId="{E550DFB3-E7B8-414B-96CC-D189548BD090}" type="presParOf" srcId="{ADFE0867-F4EF-4183-A510-B855F562445C}" destId="{92100C0B-2E72-4B14-941B-0E7EBEB71B89}" srcOrd="4" destOrd="0" presId="urn:microsoft.com/office/officeart/2005/8/layout/chevron2"/>
    <dgm:cxn modelId="{DF55DC46-3AC2-40BA-B147-96A2DE0723D5}" type="presParOf" srcId="{92100C0B-2E72-4B14-941B-0E7EBEB71B89}" destId="{3D51A672-6411-4050-AFA8-7F2BC04A77D6}" srcOrd="0" destOrd="0" presId="urn:microsoft.com/office/officeart/2005/8/layout/chevron2"/>
    <dgm:cxn modelId="{530BE2E9-2712-4D6A-AC31-B7114A97AA00}" type="presParOf" srcId="{92100C0B-2E72-4B14-941B-0E7EBEB71B89}" destId="{3C60B43E-4675-4158-9599-B4B5DB7163B4}" srcOrd="1" destOrd="0" presId="urn:microsoft.com/office/officeart/2005/8/layout/chevron2"/>
    <dgm:cxn modelId="{0AFD04C7-1302-4300-8852-33A30BF935DA}" type="presParOf" srcId="{ADFE0867-F4EF-4183-A510-B855F562445C}" destId="{6D436333-2598-40BE-90AF-4AE9D6971854}" srcOrd="5" destOrd="0" presId="urn:microsoft.com/office/officeart/2005/8/layout/chevron2"/>
    <dgm:cxn modelId="{F4C00AB5-7B99-48E4-8787-43E322A1E4CD}" type="presParOf" srcId="{ADFE0867-F4EF-4183-A510-B855F562445C}" destId="{9171847D-5C26-4126-80C1-0AC4CE2A1238}" srcOrd="6" destOrd="0" presId="urn:microsoft.com/office/officeart/2005/8/layout/chevron2"/>
    <dgm:cxn modelId="{5A7EBF59-A01A-4D1A-A1C4-0763A683DA75}" type="presParOf" srcId="{9171847D-5C26-4126-80C1-0AC4CE2A1238}" destId="{402DE4AE-00AE-4825-911A-7BE065FC2D15}" srcOrd="0" destOrd="0" presId="urn:microsoft.com/office/officeart/2005/8/layout/chevron2"/>
    <dgm:cxn modelId="{B8F55018-7C2F-4930-BAB6-001C1B7F2BE8}" type="presParOf" srcId="{9171847D-5C26-4126-80C1-0AC4CE2A1238}" destId="{93A1AD05-19BF-43AF-870C-999AA55E5C7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50642D-0EF2-4EDF-9887-322BFB4037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F6A07BB-599B-4510-B363-4ECCAA1A6F0E}">
      <dgm:prSet phldrT="[Text]" custT="1"/>
      <dgm:spPr/>
      <dgm:t>
        <a:bodyPr/>
        <a:lstStyle/>
        <a:p>
          <a:r>
            <a:rPr lang="en-GB" sz="2400" dirty="0" smtClean="0"/>
            <a:t>Stage </a:t>
          </a:r>
          <a:endParaRPr lang="en-GB" sz="2400" dirty="0"/>
        </a:p>
      </dgm:t>
    </dgm:pt>
    <dgm:pt modelId="{BBDCFC63-8C61-4784-A10B-8855B67B2D81}" type="parTrans" cxnId="{7528BA81-8135-4BA3-BAF3-0F1D42E7EBAA}">
      <dgm:prSet/>
      <dgm:spPr/>
      <dgm:t>
        <a:bodyPr/>
        <a:lstStyle/>
        <a:p>
          <a:endParaRPr lang="en-GB"/>
        </a:p>
      </dgm:t>
    </dgm:pt>
    <dgm:pt modelId="{979DEA6A-87E1-4B50-A813-B621A40923DB}" type="sibTrans" cxnId="{7528BA81-8135-4BA3-BAF3-0F1D42E7EBAA}">
      <dgm:prSet/>
      <dgm:spPr/>
      <dgm:t>
        <a:bodyPr/>
        <a:lstStyle/>
        <a:p>
          <a:endParaRPr lang="en-GB"/>
        </a:p>
      </dgm:t>
    </dgm:pt>
    <dgm:pt modelId="{338F413B-C91F-425C-AC25-B4FEA2764807}">
      <dgm:prSet phldrT="[Text]" custT="1"/>
      <dgm:spPr/>
      <dgm:t>
        <a:bodyPr/>
        <a:lstStyle/>
        <a:p>
          <a:r>
            <a:rPr lang="en-GB" sz="1600" dirty="0" smtClean="0"/>
            <a:t>Early</a:t>
          </a:r>
          <a:endParaRPr lang="en-GB" sz="1600" dirty="0"/>
        </a:p>
      </dgm:t>
    </dgm:pt>
    <dgm:pt modelId="{E38BED38-EBD6-46CF-A640-2E4C41F55931}" type="parTrans" cxnId="{7F4FCC1E-77EE-4CA1-87D0-71BA53303418}">
      <dgm:prSet/>
      <dgm:spPr/>
      <dgm:t>
        <a:bodyPr/>
        <a:lstStyle/>
        <a:p>
          <a:endParaRPr lang="en-GB"/>
        </a:p>
      </dgm:t>
    </dgm:pt>
    <dgm:pt modelId="{49C1FEC8-9ADD-48E1-BBD1-2E8FA7A70A9E}" type="sibTrans" cxnId="{7F4FCC1E-77EE-4CA1-87D0-71BA53303418}">
      <dgm:prSet/>
      <dgm:spPr/>
      <dgm:t>
        <a:bodyPr/>
        <a:lstStyle/>
        <a:p>
          <a:endParaRPr lang="en-GB"/>
        </a:p>
      </dgm:t>
    </dgm:pt>
    <dgm:pt modelId="{7B2A9358-27CE-4C53-B4C3-FF64DF8CC31C}">
      <dgm:prSet phldrT="[Text]" custT="1"/>
      <dgm:spPr/>
      <dgm:t>
        <a:bodyPr/>
        <a:lstStyle/>
        <a:p>
          <a:r>
            <a:rPr lang="en-GB" sz="2400" dirty="0" smtClean="0"/>
            <a:t>Value and toxicity</a:t>
          </a:r>
        </a:p>
      </dgm:t>
    </dgm:pt>
    <dgm:pt modelId="{EE851C01-623A-4F97-B7B3-784117E3E170}" type="parTrans" cxnId="{DCBB22C4-3495-4467-BCE6-5F8B62EE915D}">
      <dgm:prSet/>
      <dgm:spPr/>
      <dgm:t>
        <a:bodyPr/>
        <a:lstStyle/>
        <a:p>
          <a:endParaRPr lang="en-GB"/>
        </a:p>
      </dgm:t>
    </dgm:pt>
    <dgm:pt modelId="{00B947EE-7188-4851-88DD-597791CE513E}" type="sibTrans" cxnId="{DCBB22C4-3495-4467-BCE6-5F8B62EE915D}">
      <dgm:prSet/>
      <dgm:spPr/>
      <dgm:t>
        <a:bodyPr/>
        <a:lstStyle/>
        <a:p>
          <a:endParaRPr lang="en-GB"/>
        </a:p>
      </dgm:t>
    </dgm:pt>
    <dgm:pt modelId="{CA757BC5-DB82-4E69-830C-CEC7FE39684D}">
      <dgm:prSet phldrT="[Text]" custT="1"/>
      <dgm:spPr/>
      <dgm:t>
        <a:bodyPr/>
        <a:lstStyle/>
        <a:p>
          <a:r>
            <a:rPr lang="en-GB" sz="1600" dirty="0" smtClean="0"/>
            <a:t>Radiotherapy or no Radiotherapy</a:t>
          </a:r>
        </a:p>
      </dgm:t>
    </dgm:pt>
    <dgm:pt modelId="{232C0614-7C80-4DD0-9C55-A124338DF1D8}" type="parTrans" cxnId="{B3FE1D84-D1BD-4C10-9C55-3B1A530D3DE4}">
      <dgm:prSet/>
      <dgm:spPr/>
      <dgm:t>
        <a:bodyPr/>
        <a:lstStyle/>
        <a:p>
          <a:endParaRPr lang="en-GB"/>
        </a:p>
      </dgm:t>
    </dgm:pt>
    <dgm:pt modelId="{57C0363A-57BC-48BC-AC1F-9439115F4871}" type="sibTrans" cxnId="{B3FE1D84-D1BD-4C10-9C55-3B1A530D3DE4}">
      <dgm:prSet/>
      <dgm:spPr/>
      <dgm:t>
        <a:bodyPr/>
        <a:lstStyle/>
        <a:p>
          <a:endParaRPr lang="en-GB"/>
        </a:p>
      </dgm:t>
    </dgm:pt>
    <dgm:pt modelId="{1348ACBD-7C92-40FE-83CB-43E860768475}">
      <dgm:prSet phldrT="[Text]" custT="1"/>
      <dgm:spPr/>
      <dgm:t>
        <a:bodyPr/>
        <a:lstStyle/>
        <a:p>
          <a:r>
            <a:rPr lang="en-GB" sz="2400" dirty="0" smtClean="0"/>
            <a:t>volume</a:t>
          </a:r>
        </a:p>
      </dgm:t>
    </dgm:pt>
    <dgm:pt modelId="{F910D254-FE25-40DB-8A0F-E30C3D5BE08A}" type="parTrans" cxnId="{E4ADBF91-2437-4A08-A046-88509A069E7F}">
      <dgm:prSet/>
      <dgm:spPr/>
      <dgm:t>
        <a:bodyPr/>
        <a:lstStyle/>
        <a:p>
          <a:endParaRPr lang="en-GB"/>
        </a:p>
      </dgm:t>
    </dgm:pt>
    <dgm:pt modelId="{E7E83694-99CD-4DED-B4A2-1FB74E6F1DDE}" type="sibTrans" cxnId="{E4ADBF91-2437-4A08-A046-88509A069E7F}">
      <dgm:prSet/>
      <dgm:spPr/>
      <dgm:t>
        <a:bodyPr/>
        <a:lstStyle/>
        <a:p>
          <a:endParaRPr lang="en-GB"/>
        </a:p>
      </dgm:t>
    </dgm:pt>
    <dgm:pt modelId="{CD34C2C8-D39C-4F4C-B2EB-214D7E371B4D}">
      <dgm:prSet phldrT="[Text]" custT="1"/>
      <dgm:spPr/>
      <dgm:t>
        <a:bodyPr/>
        <a:lstStyle/>
        <a:p>
          <a:r>
            <a:rPr lang="en-GB" sz="2000" dirty="0" smtClean="0">
              <a:solidFill>
                <a:srgbClr val="FF0000"/>
              </a:solidFill>
            </a:rPr>
            <a:t>What to treat? WBRT Vs PBRT</a:t>
          </a:r>
        </a:p>
      </dgm:t>
    </dgm:pt>
    <dgm:pt modelId="{58EEA6A1-35A2-4D2D-94B2-1C36F21F32DF}" type="parTrans" cxnId="{CF13E649-A2B7-4B61-93DA-890EF3B96252}">
      <dgm:prSet/>
      <dgm:spPr/>
      <dgm:t>
        <a:bodyPr/>
        <a:lstStyle/>
        <a:p>
          <a:endParaRPr lang="en-GB"/>
        </a:p>
      </dgm:t>
    </dgm:pt>
    <dgm:pt modelId="{BA212615-2B11-4C43-A0BC-97B79329E7CB}" type="sibTrans" cxnId="{CF13E649-A2B7-4B61-93DA-890EF3B96252}">
      <dgm:prSet/>
      <dgm:spPr/>
      <dgm:t>
        <a:bodyPr/>
        <a:lstStyle/>
        <a:p>
          <a:endParaRPr lang="en-GB"/>
        </a:p>
      </dgm:t>
    </dgm:pt>
    <dgm:pt modelId="{9CFA3768-A908-4FFD-A651-076E981E246C}">
      <dgm:prSet phldrT="[Text]" custT="1"/>
      <dgm:spPr/>
      <dgm:t>
        <a:bodyPr/>
        <a:lstStyle/>
        <a:p>
          <a:r>
            <a:rPr lang="en-GB" sz="1600" dirty="0" smtClean="0"/>
            <a:t>Locally advanced</a:t>
          </a:r>
          <a:endParaRPr lang="en-GB" sz="1600" dirty="0"/>
        </a:p>
      </dgm:t>
    </dgm:pt>
    <dgm:pt modelId="{DC6F8A2B-88FF-4576-BFDA-7647ED72381D}" type="parTrans" cxnId="{C66AA4C9-3E2E-4AFB-BF61-8A8AF07871C1}">
      <dgm:prSet/>
      <dgm:spPr/>
      <dgm:t>
        <a:bodyPr/>
        <a:lstStyle/>
        <a:p>
          <a:endParaRPr lang="en-GB"/>
        </a:p>
      </dgm:t>
    </dgm:pt>
    <dgm:pt modelId="{52CB04C8-DDC6-4696-85AD-2899B35CAB15}" type="sibTrans" cxnId="{C66AA4C9-3E2E-4AFB-BF61-8A8AF07871C1}">
      <dgm:prSet/>
      <dgm:spPr/>
      <dgm:t>
        <a:bodyPr/>
        <a:lstStyle/>
        <a:p>
          <a:endParaRPr lang="en-GB"/>
        </a:p>
      </dgm:t>
    </dgm:pt>
    <dgm:pt modelId="{31BB4542-EF64-46C1-987B-EA1373C27CCF}">
      <dgm:prSet phldrT="[Text]" custT="1"/>
      <dgm:spPr/>
      <dgm:t>
        <a:bodyPr/>
        <a:lstStyle/>
        <a:p>
          <a:r>
            <a:rPr lang="en-GB" sz="1600" dirty="0" smtClean="0"/>
            <a:t>metastatic</a:t>
          </a:r>
          <a:endParaRPr lang="en-GB" sz="1600" dirty="0"/>
        </a:p>
      </dgm:t>
    </dgm:pt>
    <dgm:pt modelId="{60348951-F153-43B4-A363-740B50BD3C77}" type="parTrans" cxnId="{173603FA-6B95-498F-BB92-511099A1D952}">
      <dgm:prSet/>
      <dgm:spPr/>
      <dgm:t>
        <a:bodyPr/>
        <a:lstStyle/>
        <a:p>
          <a:endParaRPr lang="en-GB"/>
        </a:p>
      </dgm:t>
    </dgm:pt>
    <dgm:pt modelId="{85DD90FB-5AAC-4B41-B50D-13D5531F24DD}" type="sibTrans" cxnId="{173603FA-6B95-498F-BB92-511099A1D952}">
      <dgm:prSet/>
      <dgm:spPr/>
      <dgm:t>
        <a:bodyPr/>
        <a:lstStyle/>
        <a:p>
          <a:endParaRPr lang="en-GB"/>
        </a:p>
      </dgm:t>
    </dgm:pt>
    <dgm:pt modelId="{F520C4D9-DD9D-43C8-B2C6-E3EBCD9D74CB}">
      <dgm:prSet phldrT="[Text]" custT="1"/>
      <dgm:spPr/>
      <dgm:t>
        <a:bodyPr/>
        <a:lstStyle/>
        <a:p>
          <a:r>
            <a:rPr lang="en-GB" sz="1600" dirty="0" smtClean="0"/>
            <a:t>Boost or no boost</a:t>
          </a:r>
        </a:p>
      </dgm:t>
    </dgm:pt>
    <dgm:pt modelId="{91461A14-C03B-461F-8CBB-6FE0AC0C39FD}" type="parTrans" cxnId="{2AE6B85A-24CC-4CF1-A106-E1379C831CFE}">
      <dgm:prSet/>
      <dgm:spPr/>
      <dgm:t>
        <a:bodyPr/>
        <a:lstStyle/>
        <a:p>
          <a:endParaRPr lang="en-GB"/>
        </a:p>
      </dgm:t>
    </dgm:pt>
    <dgm:pt modelId="{F9FE2790-A930-45C9-9C83-8E448FC5CCBB}" type="sibTrans" cxnId="{2AE6B85A-24CC-4CF1-A106-E1379C831CFE}">
      <dgm:prSet/>
      <dgm:spPr/>
      <dgm:t>
        <a:bodyPr/>
        <a:lstStyle/>
        <a:p>
          <a:endParaRPr lang="en-GB"/>
        </a:p>
      </dgm:t>
    </dgm:pt>
    <dgm:pt modelId="{89E35D68-E2AC-45B5-B099-72FD53F2773E}">
      <dgm:prSet phldrT="[Text]" custT="1"/>
      <dgm:spPr/>
      <dgm:t>
        <a:bodyPr/>
        <a:lstStyle/>
        <a:p>
          <a:r>
            <a:rPr lang="en-GB" sz="1600" dirty="0" smtClean="0"/>
            <a:t>Treating regional LN or not, IMN or Not</a:t>
          </a:r>
        </a:p>
      </dgm:t>
    </dgm:pt>
    <dgm:pt modelId="{777D8B61-027A-4B8D-885A-B5C7DF1D2654}" type="parTrans" cxnId="{E3A1081C-6DBD-495C-ACBC-D76F91ED6F18}">
      <dgm:prSet/>
      <dgm:spPr/>
      <dgm:t>
        <a:bodyPr/>
        <a:lstStyle/>
        <a:p>
          <a:endParaRPr lang="en-GB"/>
        </a:p>
      </dgm:t>
    </dgm:pt>
    <dgm:pt modelId="{1357931D-A441-47C9-BF62-656E9C067EB5}" type="sibTrans" cxnId="{E3A1081C-6DBD-495C-ACBC-D76F91ED6F18}">
      <dgm:prSet/>
      <dgm:spPr/>
      <dgm:t>
        <a:bodyPr/>
        <a:lstStyle/>
        <a:p>
          <a:endParaRPr lang="en-GB"/>
        </a:p>
      </dgm:t>
    </dgm:pt>
    <dgm:pt modelId="{BD3EC511-F919-4EB8-9644-47388D363E82}">
      <dgm:prSet phldrT="[Text]" custT="1"/>
      <dgm:spPr/>
      <dgm:t>
        <a:bodyPr/>
        <a:lstStyle/>
        <a:p>
          <a:r>
            <a:rPr lang="en-GB" sz="2400" dirty="0" smtClean="0"/>
            <a:t>Modality</a:t>
          </a:r>
        </a:p>
        <a:p>
          <a:r>
            <a:rPr lang="en-GB" sz="2400" dirty="0" smtClean="0"/>
            <a:t> Technology </a:t>
          </a:r>
        </a:p>
      </dgm:t>
    </dgm:pt>
    <dgm:pt modelId="{1FDFE88B-C2CC-4D40-A58D-C9E0E3951AFE}" type="parTrans" cxnId="{7612BE57-1096-4ADB-A0F6-790AF8AFF60E}">
      <dgm:prSet/>
      <dgm:spPr/>
      <dgm:t>
        <a:bodyPr/>
        <a:lstStyle/>
        <a:p>
          <a:endParaRPr lang="en-GB"/>
        </a:p>
      </dgm:t>
    </dgm:pt>
    <dgm:pt modelId="{4B6B4377-271C-46BA-AD14-D6CFE20E8C87}" type="sibTrans" cxnId="{7612BE57-1096-4ADB-A0F6-790AF8AFF60E}">
      <dgm:prSet/>
      <dgm:spPr/>
      <dgm:t>
        <a:bodyPr/>
        <a:lstStyle/>
        <a:p>
          <a:endParaRPr lang="en-GB"/>
        </a:p>
      </dgm:t>
    </dgm:pt>
    <dgm:pt modelId="{56FBB12B-056C-419D-B3AA-BAF30732DE7B}">
      <dgm:prSet custT="1"/>
      <dgm:spPr/>
      <dgm:t>
        <a:bodyPr/>
        <a:lstStyle/>
        <a:p>
          <a:r>
            <a:rPr lang="en-GB" sz="1600" dirty="0" smtClean="0"/>
            <a:t>Photons, electrons or Protons</a:t>
          </a:r>
        </a:p>
      </dgm:t>
    </dgm:pt>
    <dgm:pt modelId="{8876BBD9-9A99-4112-A45E-63F54E061B4C}" type="parTrans" cxnId="{6865F3F3-BCF5-4197-B4E1-65DBA5CCE210}">
      <dgm:prSet/>
      <dgm:spPr/>
      <dgm:t>
        <a:bodyPr/>
        <a:lstStyle/>
        <a:p>
          <a:endParaRPr lang="en-GB"/>
        </a:p>
      </dgm:t>
    </dgm:pt>
    <dgm:pt modelId="{1AEEBF08-3820-4596-884B-8FF8AD89D9D7}" type="sibTrans" cxnId="{6865F3F3-BCF5-4197-B4E1-65DBA5CCE210}">
      <dgm:prSet/>
      <dgm:spPr/>
      <dgm:t>
        <a:bodyPr/>
        <a:lstStyle/>
        <a:p>
          <a:endParaRPr lang="en-GB"/>
        </a:p>
      </dgm:t>
    </dgm:pt>
    <dgm:pt modelId="{15902C26-75E4-4A72-AF4E-D27C4EB01520}">
      <dgm:prSet custT="1"/>
      <dgm:spPr/>
      <dgm:t>
        <a:bodyPr/>
        <a:lstStyle/>
        <a:p>
          <a:r>
            <a:rPr lang="en-GB" sz="1600" dirty="0" smtClean="0"/>
            <a:t>Methods of delivery radiations</a:t>
          </a:r>
        </a:p>
      </dgm:t>
    </dgm:pt>
    <dgm:pt modelId="{B2543320-AD02-417B-B515-054B3D37A467}" type="parTrans" cxnId="{1A58F19F-7772-4BF5-86B4-D7E964F812FC}">
      <dgm:prSet/>
      <dgm:spPr/>
      <dgm:t>
        <a:bodyPr/>
        <a:lstStyle/>
        <a:p>
          <a:endParaRPr lang="en-GB"/>
        </a:p>
      </dgm:t>
    </dgm:pt>
    <dgm:pt modelId="{0F0CAD90-FC5E-4DC2-A014-23073B3300C2}" type="sibTrans" cxnId="{1A58F19F-7772-4BF5-86B4-D7E964F812FC}">
      <dgm:prSet/>
      <dgm:spPr/>
      <dgm:t>
        <a:bodyPr/>
        <a:lstStyle/>
        <a:p>
          <a:endParaRPr lang="en-GB"/>
        </a:p>
      </dgm:t>
    </dgm:pt>
    <dgm:pt modelId="{53F38738-0347-44AC-A87E-62C20A6D3B97}">
      <dgm:prSet custT="1"/>
      <dgm:spPr/>
      <dgm:t>
        <a:bodyPr/>
        <a:lstStyle/>
        <a:p>
          <a:endParaRPr lang="en-GB" sz="1600" dirty="0" smtClean="0"/>
        </a:p>
      </dgm:t>
    </dgm:pt>
    <dgm:pt modelId="{DA2FB556-FAA6-4E6E-B540-F97259A75882}" type="parTrans" cxnId="{6BC2A50D-02C7-4D72-A9A8-6F557E077DEC}">
      <dgm:prSet/>
      <dgm:spPr/>
    </dgm:pt>
    <dgm:pt modelId="{932C82E6-0CE7-4FE4-8D76-6EAA8B9B75A5}" type="sibTrans" cxnId="{6BC2A50D-02C7-4D72-A9A8-6F557E077DEC}">
      <dgm:prSet/>
      <dgm:spPr/>
    </dgm:pt>
    <dgm:pt modelId="{BBDC95D9-D937-44AD-8336-E04300DC69B8}">
      <dgm:prSet phldrT="[Text]" custT="1"/>
      <dgm:spPr/>
      <dgm:t>
        <a:bodyPr/>
        <a:lstStyle/>
        <a:p>
          <a:r>
            <a:rPr lang="en-GB" sz="1600" dirty="0" smtClean="0"/>
            <a:t>Fractionation</a:t>
          </a:r>
        </a:p>
      </dgm:t>
    </dgm:pt>
    <dgm:pt modelId="{292C02BC-A553-4E63-B059-AE7F6FFBDED3}" type="parTrans" cxnId="{1191E32C-A84E-4D01-8FD6-25B2E732DA0B}">
      <dgm:prSet/>
      <dgm:spPr/>
    </dgm:pt>
    <dgm:pt modelId="{4B37D8F5-5CA7-4F66-B7D6-AB75D8D954B0}" type="sibTrans" cxnId="{1191E32C-A84E-4D01-8FD6-25B2E732DA0B}">
      <dgm:prSet/>
      <dgm:spPr/>
    </dgm:pt>
    <dgm:pt modelId="{ADFE0867-F4EF-4183-A510-B855F562445C}" type="pres">
      <dgm:prSet presAssocID="{7F50642D-0EF2-4EDF-9887-322BFB4037C5}" presName="linearFlow" presStyleCnt="0">
        <dgm:presLayoutVars>
          <dgm:dir/>
          <dgm:animLvl val="lvl"/>
          <dgm:resizeHandles val="exact"/>
        </dgm:presLayoutVars>
      </dgm:prSet>
      <dgm:spPr/>
      <dgm:t>
        <a:bodyPr/>
        <a:lstStyle/>
        <a:p>
          <a:endParaRPr lang="en-GB"/>
        </a:p>
      </dgm:t>
    </dgm:pt>
    <dgm:pt modelId="{DA9D3ACB-BB23-4C22-B65F-B2008EEB3FBA}" type="pres">
      <dgm:prSet presAssocID="{4F6A07BB-599B-4510-B363-4ECCAA1A6F0E}" presName="composite" presStyleCnt="0"/>
      <dgm:spPr/>
    </dgm:pt>
    <dgm:pt modelId="{0582CB59-8C67-4147-A3A0-63B3E7534FB1}" type="pres">
      <dgm:prSet presAssocID="{4F6A07BB-599B-4510-B363-4ECCAA1A6F0E}" presName="parentText" presStyleLbl="alignNode1" presStyleIdx="0" presStyleCnt="4" custScaleX="301999">
        <dgm:presLayoutVars>
          <dgm:chMax val="1"/>
          <dgm:bulletEnabled val="1"/>
        </dgm:presLayoutVars>
      </dgm:prSet>
      <dgm:spPr/>
      <dgm:t>
        <a:bodyPr/>
        <a:lstStyle/>
        <a:p>
          <a:endParaRPr lang="en-GB"/>
        </a:p>
      </dgm:t>
    </dgm:pt>
    <dgm:pt modelId="{C4C000BE-7A28-4A69-BB17-BEB971FE210B}" type="pres">
      <dgm:prSet presAssocID="{4F6A07BB-599B-4510-B363-4ECCAA1A6F0E}" presName="descendantText" presStyleLbl="alignAcc1" presStyleIdx="0" presStyleCnt="4" custScaleX="80426" custScaleY="112303" custLinFactNeighborX="25217" custLinFactNeighborY="-41">
        <dgm:presLayoutVars>
          <dgm:bulletEnabled val="1"/>
        </dgm:presLayoutVars>
      </dgm:prSet>
      <dgm:spPr/>
      <dgm:t>
        <a:bodyPr/>
        <a:lstStyle/>
        <a:p>
          <a:endParaRPr lang="en-GB"/>
        </a:p>
      </dgm:t>
    </dgm:pt>
    <dgm:pt modelId="{7C486134-50FB-45A7-A5A4-F4A9D1EB4E5B}" type="pres">
      <dgm:prSet presAssocID="{979DEA6A-87E1-4B50-A813-B621A40923DB}" presName="sp" presStyleCnt="0"/>
      <dgm:spPr/>
    </dgm:pt>
    <dgm:pt modelId="{B0777071-24F2-4863-A0A6-1EF1049FB95C}" type="pres">
      <dgm:prSet presAssocID="{7B2A9358-27CE-4C53-B4C3-FF64DF8CC31C}" presName="composite" presStyleCnt="0"/>
      <dgm:spPr/>
    </dgm:pt>
    <dgm:pt modelId="{354552D6-8DD5-4D87-B746-EB3536B004F4}" type="pres">
      <dgm:prSet presAssocID="{7B2A9358-27CE-4C53-B4C3-FF64DF8CC31C}" presName="parentText" presStyleLbl="alignNode1" presStyleIdx="1" presStyleCnt="4" custScaleX="299229">
        <dgm:presLayoutVars>
          <dgm:chMax val="1"/>
          <dgm:bulletEnabled val="1"/>
        </dgm:presLayoutVars>
      </dgm:prSet>
      <dgm:spPr/>
      <dgm:t>
        <a:bodyPr/>
        <a:lstStyle/>
        <a:p>
          <a:endParaRPr lang="en-GB"/>
        </a:p>
      </dgm:t>
    </dgm:pt>
    <dgm:pt modelId="{37CAD516-50D9-4771-9C28-DA13F7042DFD}" type="pres">
      <dgm:prSet presAssocID="{7B2A9358-27CE-4C53-B4C3-FF64DF8CC31C}" presName="descendantText" presStyleLbl="alignAcc1" presStyleIdx="1" presStyleCnt="4" custScaleX="70402" custLinFactNeighborX="2016" custLinFactNeighborY="-1228">
        <dgm:presLayoutVars>
          <dgm:bulletEnabled val="1"/>
        </dgm:presLayoutVars>
      </dgm:prSet>
      <dgm:spPr/>
      <dgm:t>
        <a:bodyPr/>
        <a:lstStyle/>
        <a:p>
          <a:endParaRPr lang="en-GB"/>
        </a:p>
      </dgm:t>
    </dgm:pt>
    <dgm:pt modelId="{C8839D98-0303-4C0C-ACA7-07029AEE462B}" type="pres">
      <dgm:prSet presAssocID="{00B947EE-7188-4851-88DD-597791CE513E}" presName="sp" presStyleCnt="0"/>
      <dgm:spPr/>
    </dgm:pt>
    <dgm:pt modelId="{92100C0B-2E72-4B14-941B-0E7EBEB71B89}" type="pres">
      <dgm:prSet presAssocID="{1348ACBD-7C92-40FE-83CB-43E860768475}" presName="composite" presStyleCnt="0"/>
      <dgm:spPr/>
    </dgm:pt>
    <dgm:pt modelId="{3D51A672-6411-4050-AFA8-7F2BC04A77D6}" type="pres">
      <dgm:prSet presAssocID="{1348ACBD-7C92-40FE-83CB-43E860768475}" presName="parentText" presStyleLbl="alignNode1" presStyleIdx="2" presStyleCnt="4" custScaleX="296949">
        <dgm:presLayoutVars>
          <dgm:chMax val="1"/>
          <dgm:bulletEnabled val="1"/>
        </dgm:presLayoutVars>
      </dgm:prSet>
      <dgm:spPr/>
      <dgm:t>
        <a:bodyPr/>
        <a:lstStyle/>
        <a:p>
          <a:endParaRPr lang="en-GB"/>
        </a:p>
      </dgm:t>
    </dgm:pt>
    <dgm:pt modelId="{3C60B43E-4675-4158-9599-B4B5DB7163B4}" type="pres">
      <dgm:prSet presAssocID="{1348ACBD-7C92-40FE-83CB-43E860768475}" presName="descendantText" presStyleLbl="alignAcc1" presStyleIdx="2" presStyleCnt="4" custScaleX="77592" custScaleY="100000" custLinFactNeighborX="3518" custLinFactNeighborY="-3682">
        <dgm:presLayoutVars>
          <dgm:bulletEnabled val="1"/>
        </dgm:presLayoutVars>
      </dgm:prSet>
      <dgm:spPr/>
      <dgm:t>
        <a:bodyPr/>
        <a:lstStyle/>
        <a:p>
          <a:endParaRPr lang="en-GB"/>
        </a:p>
      </dgm:t>
    </dgm:pt>
    <dgm:pt modelId="{6D436333-2598-40BE-90AF-4AE9D6971854}" type="pres">
      <dgm:prSet presAssocID="{E7E83694-99CD-4DED-B4A2-1FB74E6F1DDE}" presName="sp" presStyleCnt="0"/>
      <dgm:spPr/>
    </dgm:pt>
    <dgm:pt modelId="{9171847D-5C26-4126-80C1-0AC4CE2A1238}" type="pres">
      <dgm:prSet presAssocID="{BD3EC511-F919-4EB8-9644-47388D363E82}" presName="composite" presStyleCnt="0"/>
      <dgm:spPr/>
    </dgm:pt>
    <dgm:pt modelId="{402DE4AE-00AE-4825-911A-7BE065FC2D15}" type="pres">
      <dgm:prSet presAssocID="{BD3EC511-F919-4EB8-9644-47388D363E82}" presName="parentText" presStyleLbl="alignNode1" presStyleIdx="3" presStyleCnt="4" custScaleX="294105">
        <dgm:presLayoutVars>
          <dgm:chMax val="1"/>
          <dgm:bulletEnabled val="1"/>
        </dgm:presLayoutVars>
      </dgm:prSet>
      <dgm:spPr/>
      <dgm:t>
        <a:bodyPr/>
        <a:lstStyle/>
        <a:p>
          <a:endParaRPr lang="en-GB"/>
        </a:p>
      </dgm:t>
    </dgm:pt>
    <dgm:pt modelId="{93A1AD05-19BF-43AF-870C-999AA55E5C78}" type="pres">
      <dgm:prSet presAssocID="{BD3EC511-F919-4EB8-9644-47388D363E82}" presName="descendantText" presStyleLbl="alignAcc1" presStyleIdx="3" presStyleCnt="4" custScaleX="81754" custLinFactNeighborX="5852" custLinFactNeighborY="2455">
        <dgm:presLayoutVars>
          <dgm:bulletEnabled val="1"/>
        </dgm:presLayoutVars>
      </dgm:prSet>
      <dgm:spPr/>
      <dgm:t>
        <a:bodyPr/>
        <a:lstStyle/>
        <a:p>
          <a:endParaRPr lang="en-GB"/>
        </a:p>
      </dgm:t>
    </dgm:pt>
  </dgm:ptLst>
  <dgm:cxnLst>
    <dgm:cxn modelId="{173603FA-6B95-498F-BB92-511099A1D952}" srcId="{4F6A07BB-599B-4510-B363-4ECCAA1A6F0E}" destId="{31BB4542-EF64-46C1-987B-EA1373C27CCF}" srcOrd="2" destOrd="0" parTransId="{60348951-F153-43B4-A363-740B50BD3C77}" sibTransId="{85DD90FB-5AAC-4B41-B50D-13D5531F24DD}"/>
    <dgm:cxn modelId="{C7D6A80A-5E06-4F23-868A-1EBB48D5C882}" type="presOf" srcId="{15902C26-75E4-4A72-AF4E-D27C4EB01520}" destId="{93A1AD05-19BF-43AF-870C-999AA55E5C78}" srcOrd="0" destOrd="1" presId="urn:microsoft.com/office/officeart/2005/8/layout/chevron2"/>
    <dgm:cxn modelId="{E5B56783-E798-4179-9D6E-7D61C4459FAE}" type="presOf" srcId="{F520C4D9-DD9D-43C8-B2C6-E3EBCD9D74CB}" destId="{3C60B43E-4675-4158-9599-B4B5DB7163B4}" srcOrd="0" destOrd="1" presId="urn:microsoft.com/office/officeart/2005/8/layout/chevron2"/>
    <dgm:cxn modelId="{DAB41B87-1E70-4B1F-A93C-1D113118B8D1}" type="presOf" srcId="{7B2A9358-27CE-4C53-B4C3-FF64DF8CC31C}" destId="{354552D6-8DD5-4D87-B746-EB3536B004F4}" srcOrd="0" destOrd="0" presId="urn:microsoft.com/office/officeart/2005/8/layout/chevron2"/>
    <dgm:cxn modelId="{C66AA4C9-3E2E-4AFB-BF61-8A8AF07871C1}" srcId="{4F6A07BB-599B-4510-B363-4ECCAA1A6F0E}" destId="{9CFA3768-A908-4FFD-A651-076E981E246C}" srcOrd="1" destOrd="0" parTransId="{DC6F8A2B-88FF-4576-BFDA-7647ED72381D}" sibTransId="{52CB04C8-DDC6-4696-85AD-2899B35CAB15}"/>
    <dgm:cxn modelId="{2AE6B85A-24CC-4CF1-A106-E1379C831CFE}" srcId="{1348ACBD-7C92-40FE-83CB-43E860768475}" destId="{F520C4D9-DD9D-43C8-B2C6-E3EBCD9D74CB}" srcOrd="1" destOrd="0" parTransId="{91461A14-C03B-461F-8CBB-6FE0AC0C39FD}" sibTransId="{F9FE2790-A930-45C9-9C83-8E448FC5CCBB}"/>
    <dgm:cxn modelId="{DCBB22C4-3495-4467-BCE6-5F8B62EE915D}" srcId="{7F50642D-0EF2-4EDF-9887-322BFB4037C5}" destId="{7B2A9358-27CE-4C53-B4C3-FF64DF8CC31C}" srcOrd="1" destOrd="0" parTransId="{EE851C01-623A-4F97-B7B3-784117E3E170}" sibTransId="{00B947EE-7188-4851-88DD-597791CE513E}"/>
    <dgm:cxn modelId="{CAFFE2AB-B4BB-49C5-8736-4E7522CB28AA}" type="presOf" srcId="{BBDC95D9-D937-44AD-8336-E04300DC69B8}" destId="{37CAD516-50D9-4771-9C28-DA13F7042DFD}" srcOrd="0" destOrd="1" presId="urn:microsoft.com/office/officeart/2005/8/layout/chevron2"/>
    <dgm:cxn modelId="{BE20AC0C-FF82-496C-B90C-65AB0F03DF52}" type="presOf" srcId="{53F38738-0347-44AC-A87E-62C20A6D3B97}" destId="{93A1AD05-19BF-43AF-870C-999AA55E5C78}" srcOrd="0" destOrd="2" presId="urn:microsoft.com/office/officeart/2005/8/layout/chevron2"/>
    <dgm:cxn modelId="{E043D4FA-1877-47F3-BA9C-A22C903A53E7}" type="presOf" srcId="{89E35D68-E2AC-45B5-B099-72FD53F2773E}" destId="{3C60B43E-4675-4158-9599-B4B5DB7163B4}" srcOrd="0" destOrd="2" presId="urn:microsoft.com/office/officeart/2005/8/layout/chevron2"/>
    <dgm:cxn modelId="{B3FE1D84-D1BD-4C10-9C55-3B1A530D3DE4}" srcId="{7B2A9358-27CE-4C53-B4C3-FF64DF8CC31C}" destId="{CA757BC5-DB82-4E69-830C-CEC7FE39684D}" srcOrd="0" destOrd="0" parTransId="{232C0614-7C80-4DD0-9C55-A124338DF1D8}" sibTransId="{57C0363A-57BC-48BC-AC1F-9439115F4871}"/>
    <dgm:cxn modelId="{BCF6EC74-3EB5-43DD-BD5F-16784B5B1DA9}" type="presOf" srcId="{56FBB12B-056C-419D-B3AA-BAF30732DE7B}" destId="{93A1AD05-19BF-43AF-870C-999AA55E5C78}" srcOrd="0" destOrd="0" presId="urn:microsoft.com/office/officeart/2005/8/layout/chevron2"/>
    <dgm:cxn modelId="{E4ADBF91-2437-4A08-A046-88509A069E7F}" srcId="{7F50642D-0EF2-4EDF-9887-322BFB4037C5}" destId="{1348ACBD-7C92-40FE-83CB-43E860768475}" srcOrd="2" destOrd="0" parTransId="{F910D254-FE25-40DB-8A0F-E30C3D5BE08A}" sibTransId="{E7E83694-99CD-4DED-B4A2-1FB74E6F1DDE}"/>
    <dgm:cxn modelId="{65F2CBAF-8155-43FE-98CF-7ACD4D7E95D7}" type="presOf" srcId="{31BB4542-EF64-46C1-987B-EA1373C27CCF}" destId="{C4C000BE-7A28-4A69-BB17-BEB971FE210B}" srcOrd="0" destOrd="2" presId="urn:microsoft.com/office/officeart/2005/8/layout/chevron2"/>
    <dgm:cxn modelId="{E3A1081C-6DBD-495C-ACBC-D76F91ED6F18}" srcId="{1348ACBD-7C92-40FE-83CB-43E860768475}" destId="{89E35D68-E2AC-45B5-B099-72FD53F2773E}" srcOrd="2" destOrd="0" parTransId="{777D8B61-027A-4B8D-885A-B5C7DF1D2654}" sibTransId="{1357931D-A441-47C9-BF62-656E9C067EB5}"/>
    <dgm:cxn modelId="{EEB8AC90-475F-47E0-8D55-3CC8A91843C3}" type="presOf" srcId="{4F6A07BB-599B-4510-B363-4ECCAA1A6F0E}" destId="{0582CB59-8C67-4147-A3A0-63B3E7534FB1}" srcOrd="0" destOrd="0" presId="urn:microsoft.com/office/officeart/2005/8/layout/chevron2"/>
    <dgm:cxn modelId="{1A58F19F-7772-4BF5-86B4-D7E964F812FC}" srcId="{BD3EC511-F919-4EB8-9644-47388D363E82}" destId="{15902C26-75E4-4A72-AF4E-D27C4EB01520}" srcOrd="1" destOrd="0" parTransId="{B2543320-AD02-417B-B515-054B3D37A467}" sibTransId="{0F0CAD90-FC5E-4DC2-A014-23073B3300C2}"/>
    <dgm:cxn modelId="{01BBB651-D714-4C66-9DD4-92AABE7F4285}" type="presOf" srcId="{7F50642D-0EF2-4EDF-9887-322BFB4037C5}" destId="{ADFE0867-F4EF-4183-A510-B855F562445C}" srcOrd="0" destOrd="0" presId="urn:microsoft.com/office/officeart/2005/8/layout/chevron2"/>
    <dgm:cxn modelId="{7F4FCC1E-77EE-4CA1-87D0-71BA53303418}" srcId="{4F6A07BB-599B-4510-B363-4ECCAA1A6F0E}" destId="{338F413B-C91F-425C-AC25-B4FEA2764807}" srcOrd="0" destOrd="0" parTransId="{E38BED38-EBD6-46CF-A640-2E4C41F55931}" sibTransId="{49C1FEC8-9ADD-48E1-BBD1-2E8FA7A70A9E}"/>
    <dgm:cxn modelId="{7DB1CB61-0BAD-4824-A377-2DDA4C32E649}" type="presOf" srcId="{1348ACBD-7C92-40FE-83CB-43E860768475}" destId="{3D51A672-6411-4050-AFA8-7F2BC04A77D6}" srcOrd="0" destOrd="0" presId="urn:microsoft.com/office/officeart/2005/8/layout/chevron2"/>
    <dgm:cxn modelId="{F1C44B19-E828-4BAA-8804-1FC05AC25782}" type="presOf" srcId="{CD34C2C8-D39C-4F4C-B2EB-214D7E371B4D}" destId="{3C60B43E-4675-4158-9599-B4B5DB7163B4}" srcOrd="0" destOrd="0" presId="urn:microsoft.com/office/officeart/2005/8/layout/chevron2"/>
    <dgm:cxn modelId="{90972E3B-1F99-4A4D-BF60-8F3E3F02D6EF}" type="presOf" srcId="{338F413B-C91F-425C-AC25-B4FEA2764807}" destId="{C4C000BE-7A28-4A69-BB17-BEB971FE210B}" srcOrd="0" destOrd="0" presId="urn:microsoft.com/office/officeart/2005/8/layout/chevron2"/>
    <dgm:cxn modelId="{CF13E649-A2B7-4B61-93DA-890EF3B96252}" srcId="{1348ACBD-7C92-40FE-83CB-43E860768475}" destId="{CD34C2C8-D39C-4F4C-B2EB-214D7E371B4D}" srcOrd="0" destOrd="0" parTransId="{58EEA6A1-35A2-4D2D-94B2-1C36F21F32DF}" sibTransId="{BA212615-2B11-4C43-A0BC-97B79329E7CB}"/>
    <dgm:cxn modelId="{E1AA5FD4-BF34-4E3A-9E4B-41540DAC8BFC}" type="presOf" srcId="{CA757BC5-DB82-4E69-830C-CEC7FE39684D}" destId="{37CAD516-50D9-4771-9C28-DA13F7042DFD}" srcOrd="0" destOrd="0" presId="urn:microsoft.com/office/officeart/2005/8/layout/chevron2"/>
    <dgm:cxn modelId="{1191E32C-A84E-4D01-8FD6-25B2E732DA0B}" srcId="{7B2A9358-27CE-4C53-B4C3-FF64DF8CC31C}" destId="{BBDC95D9-D937-44AD-8336-E04300DC69B8}" srcOrd="1" destOrd="0" parTransId="{292C02BC-A553-4E63-B059-AE7F6FFBDED3}" sibTransId="{4B37D8F5-5CA7-4F66-B7D6-AB75D8D954B0}"/>
    <dgm:cxn modelId="{7528BA81-8135-4BA3-BAF3-0F1D42E7EBAA}" srcId="{7F50642D-0EF2-4EDF-9887-322BFB4037C5}" destId="{4F6A07BB-599B-4510-B363-4ECCAA1A6F0E}" srcOrd="0" destOrd="0" parTransId="{BBDCFC63-8C61-4784-A10B-8855B67B2D81}" sibTransId="{979DEA6A-87E1-4B50-A813-B621A40923DB}"/>
    <dgm:cxn modelId="{732AEEBE-5C32-47B6-8B66-3F8B5F5E0D28}" type="presOf" srcId="{BD3EC511-F919-4EB8-9644-47388D363E82}" destId="{402DE4AE-00AE-4825-911A-7BE065FC2D15}" srcOrd="0" destOrd="0" presId="urn:microsoft.com/office/officeart/2005/8/layout/chevron2"/>
    <dgm:cxn modelId="{6BC2A50D-02C7-4D72-A9A8-6F557E077DEC}" srcId="{BD3EC511-F919-4EB8-9644-47388D363E82}" destId="{53F38738-0347-44AC-A87E-62C20A6D3B97}" srcOrd="2" destOrd="0" parTransId="{DA2FB556-FAA6-4E6E-B540-F97259A75882}" sibTransId="{932C82E6-0CE7-4FE4-8D76-6EAA8B9B75A5}"/>
    <dgm:cxn modelId="{7612BE57-1096-4ADB-A0F6-790AF8AFF60E}" srcId="{7F50642D-0EF2-4EDF-9887-322BFB4037C5}" destId="{BD3EC511-F919-4EB8-9644-47388D363E82}" srcOrd="3" destOrd="0" parTransId="{1FDFE88B-C2CC-4D40-A58D-C9E0E3951AFE}" sibTransId="{4B6B4377-271C-46BA-AD14-D6CFE20E8C87}"/>
    <dgm:cxn modelId="{6865F3F3-BCF5-4197-B4E1-65DBA5CCE210}" srcId="{BD3EC511-F919-4EB8-9644-47388D363E82}" destId="{56FBB12B-056C-419D-B3AA-BAF30732DE7B}" srcOrd="0" destOrd="0" parTransId="{8876BBD9-9A99-4112-A45E-63F54E061B4C}" sibTransId="{1AEEBF08-3820-4596-884B-8FF8AD89D9D7}"/>
    <dgm:cxn modelId="{11554123-1CC9-4852-92FD-3591C1A35C75}" type="presOf" srcId="{9CFA3768-A908-4FFD-A651-076E981E246C}" destId="{C4C000BE-7A28-4A69-BB17-BEB971FE210B}" srcOrd="0" destOrd="1" presId="urn:microsoft.com/office/officeart/2005/8/layout/chevron2"/>
    <dgm:cxn modelId="{CCBB4F03-87BB-41BF-B8C1-ED3301D92094}" type="presParOf" srcId="{ADFE0867-F4EF-4183-A510-B855F562445C}" destId="{DA9D3ACB-BB23-4C22-B65F-B2008EEB3FBA}" srcOrd="0" destOrd="0" presId="urn:microsoft.com/office/officeart/2005/8/layout/chevron2"/>
    <dgm:cxn modelId="{3F5F8B7F-00DD-4BCC-8FDD-9730C5661B23}" type="presParOf" srcId="{DA9D3ACB-BB23-4C22-B65F-B2008EEB3FBA}" destId="{0582CB59-8C67-4147-A3A0-63B3E7534FB1}" srcOrd="0" destOrd="0" presId="urn:microsoft.com/office/officeart/2005/8/layout/chevron2"/>
    <dgm:cxn modelId="{ED926AF3-9B63-4A8A-9E94-C52ECD2030FD}" type="presParOf" srcId="{DA9D3ACB-BB23-4C22-B65F-B2008EEB3FBA}" destId="{C4C000BE-7A28-4A69-BB17-BEB971FE210B}" srcOrd="1" destOrd="0" presId="urn:microsoft.com/office/officeart/2005/8/layout/chevron2"/>
    <dgm:cxn modelId="{DB0BD9DB-AB8A-4F8D-B011-08C43607FE8C}" type="presParOf" srcId="{ADFE0867-F4EF-4183-A510-B855F562445C}" destId="{7C486134-50FB-45A7-A5A4-F4A9D1EB4E5B}" srcOrd="1" destOrd="0" presId="urn:microsoft.com/office/officeart/2005/8/layout/chevron2"/>
    <dgm:cxn modelId="{7572EEF2-E839-4836-B559-9E5C00B051C5}" type="presParOf" srcId="{ADFE0867-F4EF-4183-A510-B855F562445C}" destId="{B0777071-24F2-4863-A0A6-1EF1049FB95C}" srcOrd="2" destOrd="0" presId="urn:microsoft.com/office/officeart/2005/8/layout/chevron2"/>
    <dgm:cxn modelId="{7FC9AF2A-A0AA-4AC7-9371-14A3D75AA1E1}" type="presParOf" srcId="{B0777071-24F2-4863-A0A6-1EF1049FB95C}" destId="{354552D6-8DD5-4D87-B746-EB3536B004F4}" srcOrd="0" destOrd="0" presId="urn:microsoft.com/office/officeart/2005/8/layout/chevron2"/>
    <dgm:cxn modelId="{30B715CA-3A4A-4AC1-99B9-999373712881}" type="presParOf" srcId="{B0777071-24F2-4863-A0A6-1EF1049FB95C}" destId="{37CAD516-50D9-4771-9C28-DA13F7042DFD}" srcOrd="1" destOrd="0" presId="urn:microsoft.com/office/officeart/2005/8/layout/chevron2"/>
    <dgm:cxn modelId="{914318B6-EAC1-49A4-B9AD-FE01EA681CBF}" type="presParOf" srcId="{ADFE0867-F4EF-4183-A510-B855F562445C}" destId="{C8839D98-0303-4C0C-ACA7-07029AEE462B}" srcOrd="3" destOrd="0" presId="urn:microsoft.com/office/officeart/2005/8/layout/chevron2"/>
    <dgm:cxn modelId="{2A3B88B8-765D-45E8-B9F8-EC65F65172BE}" type="presParOf" srcId="{ADFE0867-F4EF-4183-A510-B855F562445C}" destId="{92100C0B-2E72-4B14-941B-0E7EBEB71B89}" srcOrd="4" destOrd="0" presId="urn:microsoft.com/office/officeart/2005/8/layout/chevron2"/>
    <dgm:cxn modelId="{1274F5CA-D236-4228-8C08-B4DBA858A927}" type="presParOf" srcId="{92100C0B-2E72-4B14-941B-0E7EBEB71B89}" destId="{3D51A672-6411-4050-AFA8-7F2BC04A77D6}" srcOrd="0" destOrd="0" presId="urn:microsoft.com/office/officeart/2005/8/layout/chevron2"/>
    <dgm:cxn modelId="{03FC1481-2797-45ED-A666-7471D9A6BBFB}" type="presParOf" srcId="{92100C0B-2E72-4B14-941B-0E7EBEB71B89}" destId="{3C60B43E-4675-4158-9599-B4B5DB7163B4}" srcOrd="1" destOrd="0" presId="urn:microsoft.com/office/officeart/2005/8/layout/chevron2"/>
    <dgm:cxn modelId="{AB2FEF02-7CBD-4340-BB25-646F56048D4A}" type="presParOf" srcId="{ADFE0867-F4EF-4183-A510-B855F562445C}" destId="{6D436333-2598-40BE-90AF-4AE9D6971854}" srcOrd="5" destOrd="0" presId="urn:microsoft.com/office/officeart/2005/8/layout/chevron2"/>
    <dgm:cxn modelId="{97B2C6AD-428A-4020-929F-EF74A8DA56E4}" type="presParOf" srcId="{ADFE0867-F4EF-4183-A510-B855F562445C}" destId="{9171847D-5C26-4126-80C1-0AC4CE2A1238}" srcOrd="6" destOrd="0" presId="urn:microsoft.com/office/officeart/2005/8/layout/chevron2"/>
    <dgm:cxn modelId="{5D4DC539-DCE4-4254-8AFC-37CBB549FE09}" type="presParOf" srcId="{9171847D-5C26-4126-80C1-0AC4CE2A1238}" destId="{402DE4AE-00AE-4825-911A-7BE065FC2D15}" srcOrd="0" destOrd="0" presId="urn:microsoft.com/office/officeart/2005/8/layout/chevron2"/>
    <dgm:cxn modelId="{12982B73-623F-4142-9C5D-B3CB62323B7F}" type="presParOf" srcId="{9171847D-5C26-4126-80C1-0AC4CE2A1238}" destId="{93A1AD05-19BF-43AF-870C-999AA55E5C7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3BD59C-7930-4925-89AB-C97DAF7B1952}" type="doc">
      <dgm:prSet loTypeId="urn:microsoft.com/office/officeart/2005/8/layout/hierarchy6" loCatId="hierarchy" qsTypeId="urn:microsoft.com/office/officeart/2005/8/quickstyle/simple3" qsCatId="simple" csTypeId="urn:microsoft.com/office/officeart/2005/8/colors/accent1_2" csCatId="accent1" phldr="1"/>
      <dgm:spPr/>
      <dgm:t>
        <a:bodyPr/>
        <a:lstStyle/>
        <a:p>
          <a:endParaRPr lang="de-DE"/>
        </a:p>
      </dgm:t>
    </dgm:pt>
    <dgm:pt modelId="{2167D95B-09B1-4075-86ED-9C50A797F3E1}">
      <dgm:prSet phldrT="[Text]" custT="1"/>
      <dgm:spPr/>
      <dgm:t>
        <a:bodyPr/>
        <a:lstStyle/>
        <a:p>
          <a:pPr algn="ctr" defTabSz="800100">
            <a:lnSpc>
              <a:spcPct val="90000"/>
            </a:lnSpc>
          </a:pPr>
          <a:r>
            <a:rPr lang="de-DE" sz="1200" b="1" kern="1200" dirty="0" err="1" smtClean="0">
              <a:latin typeface="+mj-lt"/>
            </a:rPr>
            <a:t>Breast</a:t>
          </a:r>
          <a:r>
            <a:rPr lang="de-DE" sz="1200" b="1" kern="1200" dirty="0" smtClean="0">
              <a:latin typeface="+mj-lt"/>
            </a:rPr>
            <a:t> </a:t>
          </a:r>
          <a:r>
            <a:rPr lang="de-DE" sz="1200" b="1" kern="1200" dirty="0" err="1" smtClean="0">
              <a:latin typeface="+mj-lt"/>
            </a:rPr>
            <a:t>conserving</a:t>
          </a:r>
          <a:r>
            <a:rPr lang="de-DE" sz="1200" b="1" kern="1200" dirty="0" smtClean="0">
              <a:latin typeface="+mj-lt"/>
            </a:rPr>
            <a:t> </a:t>
          </a:r>
          <a:r>
            <a:rPr lang="de-DE" sz="1200" b="1" kern="1200" dirty="0" err="1" smtClean="0">
              <a:latin typeface="+mj-lt"/>
            </a:rPr>
            <a:t>surgery</a:t>
          </a:r>
          <a:r>
            <a:rPr lang="de-DE" sz="1200" b="1" kern="1200" dirty="0" smtClean="0">
              <a:latin typeface="+mj-lt"/>
            </a:rPr>
            <a:t>,  </a:t>
          </a:r>
          <a:r>
            <a:rPr lang="de-DE" sz="1200" b="1" kern="1200" dirty="0" err="1" smtClean="0">
              <a:latin typeface="+mj-lt"/>
            </a:rPr>
            <a:t>low</a:t>
          </a:r>
          <a:r>
            <a:rPr lang="de-DE" sz="1200" b="1" kern="1200" dirty="0" smtClean="0">
              <a:latin typeface="+mj-lt"/>
            </a:rPr>
            <a:t> </a:t>
          </a:r>
          <a:r>
            <a:rPr lang="de-DE" sz="1200" b="1" kern="1200" dirty="0" err="1" smtClean="0">
              <a:latin typeface="+mj-lt"/>
            </a:rPr>
            <a:t>risk</a:t>
          </a:r>
          <a:r>
            <a:rPr lang="de-DE" sz="1200" b="1" kern="1200" dirty="0" smtClean="0">
              <a:latin typeface="+mj-lt"/>
            </a:rPr>
            <a:t>“ </a:t>
          </a:r>
          <a:r>
            <a:rPr lang="de-DE" sz="1200" b="1" kern="1200" dirty="0" err="1" smtClean="0">
              <a:latin typeface="+mj-lt"/>
            </a:rPr>
            <a:t>breast</a:t>
          </a:r>
          <a:r>
            <a:rPr lang="de-DE" sz="1200" b="1" kern="1200" dirty="0" smtClean="0">
              <a:latin typeface="+mj-lt"/>
            </a:rPr>
            <a:t> </a:t>
          </a:r>
          <a:r>
            <a:rPr lang="de-DE" sz="1200" b="1" kern="1200" dirty="0" err="1" smtClean="0">
              <a:latin typeface="+mj-lt"/>
            </a:rPr>
            <a:t>cancer</a:t>
          </a:r>
          <a:endParaRPr lang="de-DE" sz="1200" b="1" kern="1200" dirty="0" smtClean="0">
            <a:latin typeface="+mj-lt"/>
          </a:endParaRPr>
        </a:p>
        <a:p>
          <a:pPr algn="l" defTabSz="531813">
            <a:lnSpc>
              <a:spcPct val="150000"/>
            </a:lnSpc>
          </a:pPr>
          <a:r>
            <a:rPr lang="en-GB" altLang="de-DE" sz="1050" b="1" u="sng" kern="1200" dirty="0" smtClean="0">
              <a:effectLst/>
              <a:latin typeface="+mj-lt"/>
              <a:ea typeface="+mn-ea"/>
              <a:cs typeface="+mn-cs"/>
            </a:rPr>
            <a:t>1.</a:t>
          </a:r>
          <a:r>
            <a:rPr lang="en-GB" altLang="de-DE" sz="1050" b="0" kern="1200" dirty="0" smtClean="0">
              <a:effectLst/>
              <a:latin typeface="+mj-lt"/>
              <a:ea typeface="+mn-ea"/>
              <a:cs typeface="+mn-cs"/>
            </a:rPr>
            <a:t>   Patients aged 40 years or older , </a:t>
          </a:r>
        </a:p>
        <a:p>
          <a:pPr algn="l" defTabSz="800100">
            <a:lnSpc>
              <a:spcPct val="150000"/>
            </a:lnSpc>
          </a:pPr>
          <a:r>
            <a:rPr lang="en-GB" altLang="de-DE" sz="1050" b="1" u="sng" kern="1200" dirty="0" smtClean="0">
              <a:effectLst/>
              <a:latin typeface="+mj-lt"/>
              <a:ea typeface="+mn-ea"/>
              <a:cs typeface="+mn-cs"/>
            </a:rPr>
            <a:t>2</a:t>
          </a:r>
          <a:r>
            <a:rPr lang="en-GB" altLang="de-DE" sz="1050" b="0" kern="1200" dirty="0" smtClean="0">
              <a:effectLst/>
              <a:latin typeface="+mj-lt"/>
              <a:ea typeface="+mn-ea"/>
              <a:cs typeface="+mn-cs"/>
            </a:rPr>
            <a:t>.   </a:t>
          </a:r>
          <a:r>
            <a:rPr lang="en-GB" altLang="de-DE" sz="1050" b="0" kern="1200" dirty="0" err="1" smtClean="0">
              <a:effectLst/>
              <a:latin typeface="+mj-lt"/>
              <a:ea typeface="+mn-ea"/>
              <a:cs typeface="+mn-cs"/>
            </a:rPr>
            <a:t>pTis</a:t>
          </a:r>
          <a:r>
            <a:rPr lang="en-GB" altLang="de-DE" sz="1050" b="0" kern="1200" dirty="0" smtClean="0">
              <a:effectLst/>
              <a:latin typeface="+mj-lt"/>
              <a:ea typeface="+mn-ea"/>
              <a:cs typeface="+mn-cs"/>
            </a:rPr>
            <a:t> or pT1–2a (lesions of </a:t>
          </a:r>
          <a:r>
            <a:rPr lang="en-GB" altLang="de-DE" sz="1050" b="0" kern="1200" dirty="0" smtClean="0">
              <a:effectLst/>
              <a:latin typeface="+mj-lt"/>
              <a:ea typeface="+mn-ea"/>
              <a:cs typeface="+mn-cs"/>
              <a:sym typeface="Symbol"/>
            </a:rPr>
            <a:t></a:t>
          </a:r>
          <a:r>
            <a:rPr lang="en-GB" altLang="de-DE" sz="1050" b="0" kern="1200" dirty="0" smtClean="0">
              <a:effectLst/>
              <a:latin typeface="+mj-lt"/>
              <a:ea typeface="+mn-ea"/>
              <a:cs typeface="+mn-cs"/>
            </a:rPr>
            <a:t> 3 cm diameter), pN0/</a:t>
          </a:r>
          <a:r>
            <a:rPr lang="en-GB" altLang="de-DE" sz="1050" b="0" kern="1200" dirty="0" err="1" smtClean="0">
              <a:effectLst/>
              <a:latin typeface="+mj-lt"/>
              <a:ea typeface="+mn-ea"/>
              <a:cs typeface="+mn-cs"/>
            </a:rPr>
            <a:t>pNmi</a:t>
          </a:r>
          <a:r>
            <a:rPr lang="en-GB" altLang="de-DE" sz="1050" b="0" kern="1200" dirty="0" smtClean="0">
              <a:effectLst/>
              <a:latin typeface="+mj-lt"/>
              <a:ea typeface="+mn-ea"/>
              <a:cs typeface="+mn-cs"/>
            </a:rPr>
            <a:t> and M0 </a:t>
          </a:r>
        </a:p>
        <a:p>
          <a:pPr algn="l" defTabSz="800100">
            <a:lnSpc>
              <a:spcPct val="150000"/>
            </a:lnSpc>
          </a:pPr>
          <a:r>
            <a:rPr lang="en-GB" altLang="de-DE" sz="1050" b="1" u="sng" kern="1200" dirty="0" smtClean="0">
              <a:effectLst/>
              <a:latin typeface="+mj-lt"/>
              <a:ea typeface="+mn-ea"/>
              <a:cs typeface="+mn-cs"/>
            </a:rPr>
            <a:t>3.</a:t>
          </a:r>
          <a:r>
            <a:rPr lang="en-GB" altLang="de-DE" sz="1050" b="1" u="none" kern="1200" dirty="0" smtClean="0">
              <a:effectLst/>
              <a:latin typeface="+mj-lt"/>
              <a:ea typeface="+mn-ea"/>
              <a:cs typeface="+mn-cs"/>
            </a:rPr>
            <a:t>   </a:t>
          </a:r>
          <a:r>
            <a:rPr lang="en-GB" altLang="de-DE" sz="1050" b="0" kern="1200" dirty="0" smtClean="0">
              <a:effectLst/>
              <a:latin typeface="+mj-lt"/>
              <a:ea typeface="+mn-ea"/>
              <a:cs typeface="+mn-cs"/>
            </a:rPr>
            <a:t>Clear resection margins of at least 2 mm in any direction L0, V0, no EIC</a:t>
          </a:r>
          <a:r>
            <a:rPr lang="en-GB" sz="900" b="0" kern="1200" dirty="0" smtClean="0">
              <a:latin typeface="+mj-lt"/>
            </a:rPr>
            <a:t>.  </a:t>
          </a:r>
          <a:endParaRPr lang="de-DE" sz="900" b="0" kern="1200" dirty="0">
            <a:latin typeface="+mj-lt"/>
          </a:endParaRPr>
        </a:p>
      </dgm:t>
    </dgm:pt>
    <dgm:pt modelId="{B08F258F-0014-4B61-AACA-0E03231EED1A}" type="parTrans" cxnId="{331AFEDA-FEA1-4672-B2EE-952025D9D5BB}">
      <dgm:prSet/>
      <dgm:spPr/>
      <dgm:t>
        <a:bodyPr/>
        <a:lstStyle/>
        <a:p>
          <a:endParaRPr lang="de-DE">
            <a:latin typeface="+mj-lt"/>
          </a:endParaRPr>
        </a:p>
      </dgm:t>
    </dgm:pt>
    <dgm:pt modelId="{FA174F48-8027-471B-8C3F-7D41CDBB46CB}" type="sibTrans" cxnId="{331AFEDA-FEA1-4672-B2EE-952025D9D5BB}">
      <dgm:prSet/>
      <dgm:spPr/>
      <dgm:t>
        <a:bodyPr/>
        <a:lstStyle/>
        <a:p>
          <a:endParaRPr lang="de-DE">
            <a:latin typeface="+mj-lt"/>
          </a:endParaRPr>
        </a:p>
      </dgm:t>
    </dgm:pt>
    <dgm:pt modelId="{7FFDD513-9846-4989-AD3D-164B0916D7D8}">
      <dgm:prSet phldrT="[Text]" custT="1"/>
      <dgm:spPr/>
      <dgm:t>
        <a:bodyPr/>
        <a:lstStyle/>
        <a:p>
          <a:r>
            <a:rPr lang="de-DE" sz="2000" b="1" kern="1200" dirty="0" err="1" smtClean="0">
              <a:latin typeface="+mj-lt"/>
            </a:rPr>
            <a:t>Stratification</a:t>
          </a:r>
          <a:endParaRPr lang="de-DE" sz="2000" b="1" kern="1200" dirty="0" smtClean="0">
            <a:latin typeface="+mj-lt"/>
          </a:endParaRPr>
        </a:p>
      </dgm:t>
    </dgm:pt>
    <dgm:pt modelId="{6E1282B2-A962-4BF3-99DA-B0A30D0161FE}" type="parTrans" cxnId="{0BE38857-A6CA-4A4D-88F3-52E1499B5F6C}">
      <dgm:prSet/>
      <dgm:spPr/>
      <dgm:t>
        <a:bodyPr/>
        <a:lstStyle/>
        <a:p>
          <a:endParaRPr lang="de-DE">
            <a:latin typeface="+mj-lt"/>
          </a:endParaRPr>
        </a:p>
      </dgm:t>
    </dgm:pt>
    <dgm:pt modelId="{E3DE5AB4-2B18-477D-A444-E58C3E7FBA5B}" type="sibTrans" cxnId="{0BE38857-A6CA-4A4D-88F3-52E1499B5F6C}">
      <dgm:prSet/>
      <dgm:spPr/>
      <dgm:t>
        <a:bodyPr/>
        <a:lstStyle/>
        <a:p>
          <a:endParaRPr lang="de-DE">
            <a:latin typeface="+mj-lt"/>
          </a:endParaRPr>
        </a:p>
      </dgm:t>
    </dgm:pt>
    <dgm:pt modelId="{9977F9B9-96A0-49C7-B308-FF19D5BD1852}">
      <dgm:prSet phldrT="[Text]" custT="1"/>
      <dgm:spPr/>
      <dgm:t>
        <a:bodyPr/>
        <a:lstStyle/>
        <a:p>
          <a:r>
            <a:rPr lang="de-DE" sz="1050" b="1" kern="1200" dirty="0" err="1" smtClean="0">
              <a:latin typeface="+mj-lt"/>
            </a:rPr>
            <a:t>Accelerated</a:t>
          </a:r>
          <a:r>
            <a:rPr lang="de-DE" sz="1050" b="1" kern="1200" dirty="0" smtClean="0">
              <a:latin typeface="+mj-lt"/>
            </a:rPr>
            <a:t> Partial </a:t>
          </a:r>
          <a:r>
            <a:rPr lang="de-DE" sz="1050" b="1" kern="1200" dirty="0" err="1" smtClean="0">
              <a:latin typeface="+mj-lt"/>
            </a:rPr>
            <a:t>Breast</a:t>
          </a:r>
          <a:r>
            <a:rPr lang="de-DE" sz="1050" b="1" kern="1200" dirty="0" smtClean="0">
              <a:latin typeface="+mj-lt"/>
            </a:rPr>
            <a:t> Irradiation</a:t>
          </a:r>
        </a:p>
        <a:p>
          <a:r>
            <a:rPr lang="de-DE" altLang="de-DE" sz="1000" b="0" kern="1200" dirty="0" smtClean="0">
              <a:effectLst/>
              <a:latin typeface="+mj-lt"/>
              <a:ea typeface="+mn-ea"/>
              <a:cs typeface="+mn-cs"/>
            </a:rPr>
            <a:t>SOLE </a:t>
          </a:r>
          <a:r>
            <a:rPr lang="de-DE" altLang="de-DE" sz="1000" b="0" kern="1200" dirty="0" err="1" smtClean="0">
              <a:effectLst/>
              <a:latin typeface="+mj-lt"/>
              <a:ea typeface="+mn-ea"/>
              <a:cs typeface="+mn-cs"/>
            </a:rPr>
            <a:t>Multicatheter</a:t>
          </a:r>
          <a:r>
            <a:rPr lang="de-DE" altLang="de-DE" sz="1000" b="0" kern="1200" dirty="0" smtClean="0">
              <a:effectLst/>
              <a:latin typeface="+mj-lt"/>
              <a:ea typeface="+mn-ea"/>
              <a:cs typeface="+mn-cs"/>
            </a:rPr>
            <a:t> </a:t>
          </a:r>
          <a:r>
            <a:rPr lang="de-DE" altLang="de-DE" sz="1000" b="0" kern="1200" dirty="0" err="1" smtClean="0">
              <a:effectLst/>
              <a:latin typeface="+mj-lt"/>
              <a:ea typeface="+mn-ea"/>
              <a:cs typeface="+mn-cs"/>
            </a:rPr>
            <a:t>Brachytherapy</a:t>
          </a:r>
          <a:r>
            <a:rPr lang="de-DE" altLang="de-DE" sz="1000" b="0" kern="1200" dirty="0" smtClean="0">
              <a:effectLst/>
              <a:latin typeface="+mj-lt"/>
              <a:ea typeface="+mn-ea"/>
              <a:cs typeface="+mn-cs"/>
            </a:rPr>
            <a:t> </a:t>
          </a:r>
        </a:p>
        <a:p>
          <a:r>
            <a:rPr lang="de-DE" altLang="de-DE" sz="1000" b="0" kern="1200" dirty="0" smtClean="0">
              <a:effectLst/>
              <a:latin typeface="+mj-lt"/>
              <a:ea typeface="+mn-ea"/>
              <a:cs typeface="+mn-cs"/>
            </a:rPr>
            <a:t>HDR:      8x 4.0 Gy, 7x 4.3 Gy</a:t>
          </a:r>
        </a:p>
        <a:p>
          <a:r>
            <a:rPr lang="de-DE" altLang="de-DE" sz="1000" b="0" kern="1200" dirty="0" smtClean="0">
              <a:effectLst/>
              <a:latin typeface="+mj-lt"/>
              <a:ea typeface="+mn-ea"/>
              <a:cs typeface="+mn-cs"/>
            </a:rPr>
            <a:t>PDR:   0.6-0.8 Gy </a:t>
          </a:r>
          <a:r>
            <a:rPr lang="de-DE" altLang="de-DE" sz="1000" b="0" kern="1200" dirty="0" err="1" smtClean="0">
              <a:effectLst/>
              <a:latin typeface="+mj-lt"/>
              <a:ea typeface="+mn-ea"/>
              <a:cs typeface="+mn-cs"/>
            </a:rPr>
            <a:t>up</a:t>
          </a:r>
          <a:r>
            <a:rPr lang="de-DE" altLang="de-DE" sz="1000" b="0" kern="1200" dirty="0" smtClean="0">
              <a:effectLst/>
              <a:latin typeface="+mj-lt"/>
              <a:ea typeface="+mn-ea"/>
              <a:cs typeface="+mn-cs"/>
            </a:rPr>
            <a:t> </a:t>
          </a:r>
          <a:r>
            <a:rPr lang="de-DE" altLang="de-DE" sz="1000" b="0" kern="1200" dirty="0" err="1" smtClean="0">
              <a:effectLst/>
              <a:latin typeface="+mj-lt"/>
              <a:ea typeface="+mn-ea"/>
              <a:cs typeface="+mn-cs"/>
            </a:rPr>
            <a:t>to</a:t>
          </a:r>
          <a:r>
            <a:rPr lang="de-DE" altLang="de-DE" sz="1000" b="0" kern="1200" dirty="0" smtClean="0">
              <a:effectLst/>
              <a:latin typeface="+mj-lt"/>
              <a:ea typeface="+mn-ea"/>
              <a:cs typeface="+mn-cs"/>
            </a:rPr>
            <a:t> 50 Gy</a:t>
          </a:r>
        </a:p>
      </dgm:t>
    </dgm:pt>
    <dgm:pt modelId="{7089789E-703D-4F88-9281-B4425B6748AC}" type="parTrans" cxnId="{81282EB0-F178-4752-9E47-DA45E1426251}">
      <dgm:prSet/>
      <dgm:spPr/>
      <dgm:t>
        <a:bodyPr/>
        <a:lstStyle/>
        <a:p>
          <a:endParaRPr lang="de-DE">
            <a:latin typeface="+mj-lt"/>
          </a:endParaRPr>
        </a:p>
      </dgm:t>
    </dgm:pt>
    <dgm:pt modelId="{492E4D74-0F06-4072-B2F7-CAAD2AFFE622}" type="sibTrans" cxnId="{81282EB0-F178-4752-9E47-DA45E1426251}">
      <dgm:prSet/>
      <dgm:spPr/>
      <dgm:t>
        <a:bodyPr/>
        <a:lstStyle/>
        <a:p>
          <a:endParaRPr lang="de-DE">
            <a:latin typeface="+mj-lt"/>
          </a:endParaRPr>
        </a:p>
      </dgm:t>
    </dgm:pt>
    <dgm:pt modelId="{A41DE15F-D0D9-4443-AAE6-636695C8731E}">
      <dgm:prSet phldrT="[Text]" custT="1"/>
      <dgm:spPr/>
      <dgm:t>
        <a:bodyPr/>
        <a:lstStyle/>
        <a:p>
          <a:r>
            <a:rPr lang="de-DE" sz="1400" b="1" kern="1200" dirty="0" err="1" smtClean="0">
              <a:latin typeface="+mj-lt"/>
            </a:rPr>
            <a:t>Whole</a:t>
          </a:r>
          <a:r>
            <a:rPr lang="de-DE" sz="1400" b="1" kern="1200" dirty="0" smtClean="0">
              <a:latin typeface="+mj-lt"/>
            </a:rPr>
            <a:t> </a:t>
          </a:r>
          <a:r>
            <a:rPr lang="de-DE" sz="1400" b="1" kern="1200" dirty="0" err="1" smtClean="0">
              <a:latin typeface="+mj-lt"/>
            </a:rPr>
            <a:t>Breast</a:t>
          </a:r>
          <a:r>
            <a:rPr lang="de-DE" sz="1400" b="1" kern="1200" dirty="0" smtClean="0">
              <a:latin typeface="+mj-lt"/>
            </a:rPr>
            <a:t> Irradiation</a:t>
          </a:r>
        </a:p>
        <a:p>
          <a:r>
            <a:rPr lang="de-DE" altLang="de-DE" sz="1100" b="0" kern="1200" dirty="0" smtClean="0">
              <a:effectLst/>
              <a:latin typeface="+mj-lt"/>
              <a:ea typeface="+mn-ea"/>
              <a:cs typeface="+mn-cs"/>
            </a:rPr>
            <a:t> (50 Gy + </a:t>
          </a:r>
          <a:r>
            <a:rPr lang="de-DE" altLang="de-DE" sz="1100" b="0" kern="1200" dirty="0" err="1" smtClean="0">
              <a:effectLst/>
              <a:latin typeface="+mj-lt"/>
              <a:ea typeface="+mn-ea"/>
              <a:cs typeface="+mn-cs"/>
            </a:rPr>
            <a:t>Boost</a:t>
          </a:r>
          <a:r>
            <a:rPr lang="de-DE" altLang="de-DE" sz="1100" b="0" kern="1200" dirty="0" smtClean="0">
              <a:effectLst/>
              <a:latin typeface="+mj-lt"/>
              <a:ea typeface="+mn-ea"/>
              <a:cs typeface="+mn-cs"/>
            </a:rPr>
            <a:t> 10 Gy)</a:t>
          </a:r>
          <a:endParaRPr lang="de-DE" altLang="de-DE" sz="1100" b="0" kern="1200" dirty="0">
            <a:effectLst/>
            <a:latin typeface="+mj-lt"/>
            <a:ea typeface="+mn-ea"/>
            <a:cs typeface="+mn-cs"/>
          </a:endParaRPr>
        </a:p>
      </dgm:t>
    </dgm:pt>
    <dgm:pt modelId="{A0F0FC75-7B29-4599-8E8D-0556753CEFEA}" type="parTrans" cxnId="{AD3BCB4B-E7C1-4E1D-9339-64E2DD769A42}">
      <dgm:prSet/>
      <dgm:spPr/>
      <dgm:t>
        <a:bodyPr/>
        <a:lstStyle/>
        <a:p>
          <a:endParaRPr lang="de-DE">
            <a:latin typeface="+mj-lt"/>
          </a:endParaRPr>
        </a:p>
      </dgm:t>
    </dgm:pt>
    <dgm:pt modelId="{7FB58D24-D0A1-4A4D-A48C-6D8051721377}" type="sibTrans" cxnId="{AD3BCB4B-E7C1-4E1D-9339-64E2DD769A42}">
      <dgm:prSet/>
      <dgm:spPr/>
      <dgm:t>
        <a:bodyPr/>
        <a:lstStyle/>
        <a:p>
          <a:endParaRPr lang="de-DE">
            <a:latin typeface="+mj-lt"/>
          </a:endParaRPr>
        </a:p>
      </dgm:t>
    </dgm:pt>
    <dgm:pt modelId="{0F3BA7BD-DF2F-4A61-BF93-04501E5FD5AD}" type="pres">
      <dgm:prSet presAssocID="{923BD59C-7930-4925-89AB-C97DAF7B1952}" presName="mainComposite" presStyleCnt="0">
        <dgm:presLayoutVars>
          <dgm:chPref val="1"/>
          <dgm:dir/>
          <dgm:animOne val="branch"/>
          <dgm:animLvl val="lvl"/>
          <dgm:resizeHandles val="exact"/>
        </dgm:presLayoutVars>
      </dgm:prSet>
      <dgm:spPr/>
      <dgm:t>
        <a:bodyPr/>
        <a:lstStyle/>
        <a:p>
          <a:endParaRPr lang="de-DE"/>
        </a:p>
      </dgm:t>
    </dgm:pt>
    <dgm:pt modelId="{0B296D0F-6A5E-4DD3-A0C4-DBB005AAEB39}" type="pres">
      <dgm:prSet presAssocID="{923BD59C-7930-4925-89AB-C97DAF7B1952}" presName="hierFlow" presStyleCnt="0"/>
      <dgm:spPr/>
      <dgm:t>
        <a:bodyPr/>
        <a:lstStyle/>
        <a:p>
          <a:endParaRPr lang="de-DE"/>
        </a:p>
      </dgm:t>
    </dgm:pt>
    <dgm:pt modelId="{9B76E27D-E32B-4184-8C63-5B0F17157148}" type="pres">
      <dgm:prSet presAssocID="{923BD59C-7930-4925-89AB-C97DAF7B1952}" presName="hierChild1" presStyleCnt="0">
        <dgm:presLayoutVars>
          <dgm:chPref val="1"/>
          <dgm:animOne val="branch"/>
          <dgm:animLvl val="lvl"/>
        </dgm:presLayoutVars>
      </dgm:prSet>
      <dgm:spPr/>
      <dgm:t>
        <a:bodyPr/>
        <a:lstStyle/>
        <a:p>
          <a:endParaRPr lang="de-DE"/>
        </a:p>
      </dgm:t>
    </dgm:pt>
    <dgm:pt modelId="{B9E092D6-67B4-462A-ACA8-95AC25E9CF43}" type="pres">
      <dgm:prSet presAssocID="{2167D95B-09B1-4075-86ED-9C50A797F3E1}" presName="Name14" presStyleCnt="0"/>
      <dgm:spPr/>
      <dgm:t>
        <a:bodyPr/>
        <a:lstStyle/>
        <a:p>
          <a:endParaRPr lang="de-DE"/>
        </a:p>
      </dgm:t>
    </dgm:pt>
    <dgm:pt modelId="{07567572-0F7F-433C-8C36-CE26E383756F}" type="pres">
      <dgm:prSet presAssocID="{2167D95B-09B1-4075-86ED-9C50A797F3E1}" presName="level1Shape" presStyleLbl="node0" presStyleIdx="0" presStyleCnt="1" custScaleX="467649" custScaleY="149523" custLinFactNeighborX="88" custLinFactNeighborY="-16392">
        <dgm:presLayoutVars>
          <dgm:chPref val="3"/>
        </dgm:presLayoutVars>
      </dgm:prSet>
      <dgm:spPr/>
      <dgm:t>
        <a:bodyPr/>
        <a:lstStyle/>
        <a:p>
          <a:endParaRPr lang="de-DE"/>
        </a:p>
      </dgm:t>
    </dgm:pt>
    <dgm:pt modelId="{50A959AB-DEB7-418F-8669-5E3364C158A2}" type="pres">
      <dgm:prSet presAssocID="{2167D95B-09B1-4075-86ED-9C50A797F3E1}" presName="hierChild2" presStyleCnt="0"/>
      <dgm:spPr/>
      <dgm:t>
        <a:bodyPr/>
        <a:lstStyle/>
        <a:p>
          <a:endParaRPr lang="de-DE"/>
        </a:p>
      </dgm:t>
    </dgm:pt>
    <dgm:pt modelId="{E7E51F8F-FDB7-4C13-B68A-5879F755FE25}" type="pres">
      <dgm:prSet presAssocID="{6E1282B2-A962-4BF3-99DA-B0A30D0161FE}" presName="Name19" presStyleLbl="parChTrans1D2" presStyleIdx="0" presStyleCnt="1"/>
      <dgm:spPr/>
      <dgm:t>
        <a:bodyPr/>
        <a:lstStyle/>
        <a:p>
          <a:endParaRPr lang="de-DE"/>
        </a:p>
      </dgm:t>
    </dgm:pt>
    <dgm:pt modelId="{2A73E922-E78E-4053-981C-D6D0CE7597F9}" type="pres">
      <dgm:prSet presAssocID="{7FFDD513-9846-4989-AD3D-164B0916D7D8}" presName="Name21" presStyleCnt="0"/>
      <dgm:spPr/>
      <dgm:t>
        <a:bodyPr/>
        <a:lstStyle/>
        <a:p>
          <a:endParaRPr lang="de-DE"/>
        </a:p>
      </dgm:t>
    </dgm:pt>
    <dgm:pt modelId="{EB18BDFD-0EA1-44BB-80F8-119C83D3F880}" type="pres">
      <dgm:prSet presAssocID="{7FFDD513-9846-4989-AD3D-164B0916D7D8}" presName="level2Shape" presStyleLbl="node2" presStyleIdx="0" presStyleCnt="1" custScaleX="511924" custScaleY="32754" custLinFactNeighborY="-18408"/>
      <dgm:spPr/>
      <dgm:t>
        <a:bodyPr/>
        <a:lstStyle/>
        <a:p>
          <a:endParaRPr lang="de-DE"/>
        </a:p>
      </dgm:t>
    </dgm:pt>
    <dgm:pt modelId="{20775BC7-15DA-4228-8FC5-297C93DBECE0}" type="pres">
      <dgm:prSet presAssocID="{7FFDD513-9846-4989-AD3D-164B0916D7D8}" presName="hierChild3" presStyleCnt="0"/>
      <dgm:spPr/>
      <dgm:t>
        <a:bodyPr/>
        <a:lstStyle/>
        <a:p>
          <a:endParaRPr lang="de-DE"/>
        </a:p>
      </dgm:t>
    </dgm:pt>
    <dgm:pt modelId="{CECF58C5-4F2D-4E0B-8B1B-F505B6B38030}" type="pres">
      <dgm:prSet presAssocID="{7089789E-703D-4F88-9281-B4425B6748AC}" presName="Name19" presStyleLbl="parChTrans1D3" presStyleIdx="0" presStyleCnt="2"/>
      <dgm:spPr/>
      <dgm:t>
        <a:bodyPr/>
        <a:lstStyle/>
        <a:p>
          <a:endParaRPr lang="de-DE"/>
        </a:p>
      </dgm:t>
    </dgm:pt>
    <dgm:pt modelId="{FF2BE2C4-1129-4D39-84F8-E53140C02D7B}" type="pres">
      <dgm:prSet presAssocID="{9977F9B9-96A0-49C7-B308-FF19D5BD1852}" presName="Name21" presStyleCnt="0"/>
      <dgm:spPr/>
      <dgm:t>
        <a:bodyPr/>
        <a:lstStyle/>
        <a:p>
          <a:endParaRPr lang="de-DE"/>
        </a:p>
      </dgm:t>
    </dgm:pt>
    <dgm:pt modelId="{4B83F04A-FBF3-44A3-8D10-064CB27F6AFA}" type="pres">
      <dgm:prSet presAssocID="{9977F9B9-96A0-49C7-B308-FF19D5BD1852}" presName="level2Shape" presStyleLbl="node3" presStyleIdx="0" presStyleCnt="2" custScaleX="247599" custLinFactNeighborX="-13543" custLinFactNeighborY="16874"/>
      <dgm:spPr/>
      <dgm:t>
        <a:bodyPr/>
        <a:lstStyle/>
        <a:p>
          <a:endParaRPr lang="de-DE"/>
        </a:p>
      </dgm:t>
    </dgm:pt>
    <dgm:pt modelId="{2307EF0D-6FA9-4782-B699-90081F3C4DBE}" type="pres">
      <dgm:prSet presAssocID="{9977F9B9-96A0-49C7-B308-FF19D5BD1852}" presName="hierChild3" presStyleCnt="0"/>
      <dgm:spPr/>
      <dgm:t>
        <a:bodyPr/>
        <a:lstStyle/>
        <a:p>
          <a:endParaRPr lang="de-DE"/>
        </a:p>
      </dgm:t>
    </dgm:pt>
    <dgm:pt modelId="{FE9B8911-4FD0-4C5F-BA84-C54B5ED0C5E9}" type="pres">
      <dgm:prSet presAssocID="{A0F0FC75-7B29-4599-8E8D-0556753CEFEA}" presName="Name19" presStyleLbl="parChTrans1D3" presStyleIdx="1" presStyleCnt="2"/>
      <dgm:spPr/>
      <dgm:t>
        <a:bodyPr/>
        <a:lstStyle/>
        <a:p>
          <a:endParaRPr lang="de-DE"/>
        </a:p>
      </dgm:t>
    </dgm:pt>
    <dgm:pt modelId="{AFE87E10-2A2C-496B-90E4-AA772963F9D4}" type="pres">
      <dgm:prSet presAssocID="{A41DE15F-D0D9-4443-AAE6-636695C8731E}" presName="Name21" presStyleCnt="0"/>
      <dgm:spPr/>
      <dgm:t>
        <a:bodyPr/>
        <a:lstStyle/>
        <a:p>
          <a:endParaRPr lang="de-DE"/>
        </a:p>
      </dgm:t>
    </dgm:pt>
    <dgm:pt modelId="{1A33B848-593C-44B4-B75B-9F7A4BE6CD16}" type="pres">
      <dgm:prSet presAssocID="{A41DE15F-D0D9-4443-AAE6-636695C8731E}" presName="level2Shape" presStyleLbl="node3" presStyleIdx="1" presStyleCnt="2" custScaleX="232224" custScaleY="95258" custLinFactNeighborX="2375" custLinFactNeighborY="23479"/>
      <dgm:spPr/>
      <dgm:t>
        <a:bodyPr/>
        <a:lstStyle/>
        <a:p>
          <a:endParaRPr lang="de-DE"/>
        </a:p>
      </dgm:t>
    </dgm:pt>
    <dgm:pt modelId="{E7317BC9-9BE6-41FF-9AF3-E4EF53EA2E33}" type="pres">
      <dgm:prSet presAssocID="{A41DE15F-D0D9-4443-AAE6-636695C8731E}" presName="hierChild3" presStyleCnt="0"/>
      <dgm:spPr/>
      <dgm:t>
        <a:bodyPr/>
        <a:lstStyle/>
        <a:p>
          <a:endParaRPr lang="de-DE"/>
        </a:p>
      </dgm:t>
    </dgm:pt>
    <dgm:pt modelId="{2A322338-A368-41B5-817D-77B1B4A44245}" type="pres">
      <dgm:prSet presAssocID="{923BD59C-7930-4925-89AB-C97DAF7B1952}" presName="bgShapesFlow" presStyleCnt="0"/>
      <dgm:spPr/>
      <dgm:t>
        <a:bodyPr/>
        <a:lstStyle/>
        <a:p>
          <a:endParaRPr lang="de-DE"/>
        </a:p>
      </dgm:t>
    </dgm:pt>
  </dgm:ptLst>
  <dgm:cxnLst>
    <dgm:cxn modelId="{7AD38161-C5BA-EF4E-99E3-7C5C38D295F3}" type="presOf" srcId="{7FFDD513-9846-4989-AD3D-164B0916D7D8}" destId="{EB18BDFD-0EA1-44BB-80F8-119C83D3F880}" srcOrd="0" destOrd="0" presId="urn:microsoft.com/office/officeart/2005/8/layout/hierarchy6"/>
    <dgm:cxn modelId="{D99F8586-0AE2-7E46-89DC-365E1FFEF90C}" type="presOf" srcId="{7089789E-703D-4F88-9281-B4425B6748AC}" destId="{CECF58C5-4F2D-4E0B-8B1B-F505B6B38030}" srcOrd="0" destOrd="0" presId="urn:microsoft.com/office/officeart/2005/8/layout/hierarchy6"/>
    <dgm:cxn modelId="{C1A8DFEB-F5F7-1B4B-B5B2-5AAD7DDB472E}" type="presOf" srcId="{923BD59C-7930-4925-89AB-C97DAF7B1952}" destId="{0F3BA7BD-DF2F-4A61-BF93-04501E5FD5AD}" srcOrd="0" destOrd="0" presId="urn:microsoft.com/office/officeart/2005/8/layout/hierarchy6"/>
    <dgm:cxn modelId="{0BE38857-A6CA-4A4D-88F3-52E1499B5F6C}" srcId="{2167D95B-09B1-4075-86ED-9C50A797F3E1}" destId="{7FFDD513-9846-4989-AD3D-164B0916D7D8}" srcOrd="0" destOrd="0" parTransId="{6E1282B2-A962-4BF3-99DA-B0A30D0161FE}" sibTransId="{E3DE5AB4-2B18-477D-A444-E58C3E7FBA5B}"/>
    <dgm:cxn modelId="{674DF65D-8DE9-0241-8C12-44886F9C1900}" type="presOf" srcId="{2167D95B-09B1-4075-86ED-9C50A797F3E1}" destId="{07567572-0F7F-433C-8C36-CE26E383756F}" srcOrd="0" destOrd="0" presId="urn:microsoft.com/office/officeart/2005/8/layout/hierarchy6"/>
    <dgm:cxn modelId="{81282EB0-F178-4752-9E47-DA45E1426251}" srcId="{7FFDD513-9846-4989-AD3D-164B0916D7D8}" destId="{9977F9B9-96A0-49C7-B308-FF19D5BD1852}" srcOrd="0" destOrd="0" parTransId="{7089789E-703D-4F88-9281-B4425B6748AC}" sibTransId="{492E4D74-0F06-4072-B2F7-CAAD2AFFE622}"/>
    <dgm:cxn modelId="{C41E421C-1E97-C64F-9311-8B331B7CA416}" type="presOf" srcId="{6E1282B2-A962-4BF3-99DA-B0A30D0161FE}" destId="{E7E51F8F-FDB7-4C13-B68A-5879F755FE25}" srcOrd="0" destOrd="0" presId="urn:microsoft.com/office/officeart/2005/8/layout/hierarchy6"/>
    <dgm:cxn modelId="{80637636-2AB5-9545-B004-142C081002F2}" type="presOf" srcId="{A0F0FC75-7B29-4599-8E8D-0556753CEFEA}" destId="{FE9B8911-4FD0-4C5F-BA84-C54B5ED0C5E9}" srcOrd="0" destOrd="0" presId="urn:microsoft.com/office/officeart/2005/8/layout/hierarchy6"/>
    <dgm:cxn modelId="{65DACA58-9BC5-C841-87F8-1039D8914C94}" type="presOf" srcId="{9977F9B9-96A0-49C7-B308-FF19D5BD1852}" destId="{4B83F04A-FBF3-44A3-8D10-064CB27F6AFA}" srcOrd="0" destOrd="0" presId="urn:microsoft.com/office/officeart/2005/8/layout/hierarchy6"/>
    <dgm:cxn modelId="{331AFEDA-FEA1-4672-B2EE-952025D9D5BB}" srcId="{923BD59C-7930-4925-89AB-C97DAF7B1952}" destId="{2167D95B-09B1-4075-86ED-9C50A797F3E1}" srcOrd="0" destOrd="0" parTransId="{B08F258F-0014-4B61-AACA-0E03231EED1A}" sibTransId="{FA174F48-8027-471B-8C3F-7D41CDBB46CB}"/>
    <dgm:cxn modelId="{AD3BCB4B-E7C1-4E1D-9339-64E2DD769A42}" srcId="{7FFDD513-9846-4989-AD3D-164B0916D7D8}" destId="{A41DE15F-D0D9-4443-AAE6-636695C8731E}" srcOrd="1" destOrd="0" parTransId="{A0F0FC75-7B29-4599-8E8D-0556753CEFEA}" sibTransId="{7FB58D24-D0A1-4A4D-A48C-6D8051721377}"/>
    <dgm:cxn modelId="{6161C4E5-E656-C04C-8E23-5C0D7E9FD32A}" type="presOf" srcId="{A41DE15F-D0D9-4443-AAE6-636695C8731E}" destId="{1A33B848-593C-44B4-B75B-9F7A4BE6CD16}" srcOrd="0" destOrd="0" presId="urn:microsoft.com/office/officeart/2005/8/layout/hierarchy6"/>
    <dgm:cxn modelId="{AFCF88DF-D9B9-354D-AF32-5AFE5DDDB6CF}" type="presParOf" srcId="{0F3BA7BD-DF2F-4A61-BF93-04501E5FD5AD}" destId="{0B296D0F-6A5E-4DD3-A0C4-DBB005AAEB39}" srcOrd="0" destOrd="0" presId="urn:microsoft.com/office/officeart/2005/8/layout/hierarchy6"/>
    <dgm:cxn modelId="{531EAAF8-775E-CC45-8980-780C27A8E3A7}" type="presParOf" srcId="{0B296D0F-6A5E-4DD3-A0C4-DBB005AAEB39}" destId="{9B76E27D-E32B-4184-8C63-5B0F17157148}" srcOrd="0" destOrd="0" presId="urn:microsoft.com/office/officeart/2005/8/layout/hierarchy6"/>
    <dgm:cxn modelId="{13D64E17-E9E9-1741-BC4C-B4363DE7193F}" type="presParOf" srcId="{9B76E27D-E32B-4184-8C63-5B0F17157148}" destId="{B9E092D6-67B4-462A-ACA8-95AC25E9CF43}" srcOrd="0" destOrd="0" presId="urn:microsoft.com/office/officeart/2005/8/layout/hierarchy6"/>
    <dgm:cxn modelId="{C5A6D955-2FB1-BB4D-8800-EC508DB4784E}" type="presParOf" srcId="{B9E092D6-67B4-462A-ACA8-95AC25E9CF43}" destId="{07567572-0F7F-433C-8C36-CE26E383756F}" srcOrd="0" destOrd="0" presId="urn:microsoft.com/office/officeart/2005/8/layout/hierarchy6"/>
    <dgm:cxn modelId="{0EBF866A-738C-FC4E-97DA-666A56B2186C}" type="presParOf" srcId="{B9E092D6-67B4-462A-ACA8-95AC25E9CF43}" destId="{50A959AB-DEB7-418F-8669-5E3364C158A2}" srcOrd="1" destOrd="0" presId="urn:microsoft.com/office/officeart/2005/8/layout/hierarchy6"/>
    <dgm:cxn modelId="{ADC5B8A8-E308-794B-8806-A034C2BF6BFB}" type="presParOf" srcId="{50A959AB-DEB7-418F-8669-5E3364C158A2}" destId="{E7E51F8F-FDB7-4C13-B68A-5879F755FE25}" srcOrd="0" destOrd="0" presId="urn:microsoft.com/office/officeart/2005/8/layout/hierarchy6"/>
    <dgm:cxn modelId="{ED30C298-DF6E-C74C-8C1E-B9C2B92DBDCD}" type="presParOf" srcId="{50A959AB-DEB7-418F-8669-5E3364C158A2}" destId="{2A73E922-E78E-4053-981C-D6D0CE7597F9}" srcOrd="1" destOrd="0" presId="urn:microsoft.com/office/officeart/2005/8/layout/hierarchy6"/>
    <dgm:cxn modelId="{9E036D87-0B0F-F549-85F9-43E1CBED4710}" type="presParOf" srcId="{2A73E922-E78E-4053-981C-D6D0CE7597F9}" destId="{EB18BDFD-0EA1-44BB-80F8-119C83D3F880}" srcOrd="0" destOrd="0" presId="urn:microsoft.com/office/officeart/2005/8/layout/hierarchy6"/>
    <dgm:cxn modelId="{08B80A2F-E754-C248-AA0F-44A3FB01C467}" type="presParOf" srcId="{2A73E922-E78E-4053-981C-D6D0CE7597F9}" destId="{20775BC7-15DA-4228-8FC5-297C93DBECE0}" srcOrd="1" destOrd="0" presId="urn:microsoft.com/office/officeart/2005/8/layout/hierarchy6"/>
    <dgm:cxn modelId="{9203A7EE-19C6-5444-AFB0-28AE153EB0A9}" type="presParOf" srcId="{20775BC7-15DA-4228-8FC5-297C93DBECE0}" destId="{CECF58C5-4F2D-4E0B-8B1B-F505B6B38030}" srcOrd="0" destOrd="0" presId="urn:microsoft.com/office/officeart/2005/8/layout/hierarchy6"/>
    <dgm:cxn modelId="{17339138-8CBF-8F4A-AC41-DD1ABEC89F4F}" type="presParOf" srcId="{20775BC7-15DA-4228-8FC5-297C93DBECE0}" destId="{FF2BE2C4-1129-4D39-84F8-E53140C02D7B}" srcOrd="1" destOrd="0" presId="urn:microsoft.com/office/officeart/2005/8/layout/hierarchy6"/>
    <dgm:cxn modelId="{81D6D86A-D52E-0D43-8E67-B6DE7705A350}" type="presParOf" srcId="{FF2BE2C4-1129-4D39-84F8-E53140C02D7B}" destId="{4B83F04A-FBF3-44A3-8D10-064CB27F6AFA}" srcOrd="0" destOrd="0" presId="urn:microsoft.com/office/officeart/2005/8/layout/hierarchy6"/>
    <dgm:cxn modelId="{2B19FB1B-40A6-6643-A484-78F6F9F788BF}" type="presParOf" srcId="{FF2BE2C4-1129-4D39-84F8-E53140C02D7B}" destId="{2307EF0D-6FA9-4782-B699-90081F3C4DBE}" srcOrd="1" destOrd="0" presId="urn:microsoft.com/office/officeart/2005/8/layout/hierarchy6"/>
    <dgm:cxn modelId="{3779D938-68A3-6642-9936-32CD0C934D0F}" type="presParOf" srcId="{20775BC7-15DA-4228-8FC5-297C93DBECE0}" destId="{FE9B8911-4FD0-4C5F-BA84-C54B5ED0C5E9}" srcOrd="2" destOrd="0" presId="urn:microsoft.com/office/officeart/2005/8/layout/hierarchy6"/>
    <dgm:cxn modelId="{3D13B174-A14F-7E49-A997-5082BB47722F}" type="presParOf" srcId="{20775BC7-15DA-4228-8FC5-297C93DBECE0}" destId="{AFE87E10-2A2C-496B-90E4-AA772963F9D4}" srcOrd="3" destOrd="0" presId="urn:microsoft.com/office/officeart/2005/8/layout/hierarchy6"/>
    <dgm:cxn modelId="{CA03EEC2-A4F6-354E-B5ED-2093164802B8}" type="presParOf" srcId="{AFE87E10-2A2C-496B-90E4-AA772963F9D4}" destId="{1A33B848-593C-44B4-B75B-9F7A4BE6CD16}" srcOrd="0" destOrd="0" presId="urn:microsoft.com/office/officeart/2005/8/layout/hierarchy6"/>
    <dgm:cxn modelId="{9C258EB7-1BC7-3A44-A52E-E7CD7D729CD8}" type="presParOf" srcId="{AFE87E10-2A2C-496B-90E4-AA772963F9D4}" destId="{E7317BC9-9BE6-41FF-9AF3-E4EF53EA2E33}" srcOrd="1" destOrd="0" presId="urn:microsoft.com/office/officeart/2005/8/layout/hierarchy6"/>
    <dgm:cxn modelId="{07B559BE-F69A-9349-80AC-664BCB23FF81}" type="presParOf" srcId="{0F3BA7BD-DF2F-4A61-BF93-04501E5FD5AD}" destId="{2A322338-A368-41B5-817D-77B1B4A44245}" srcOrd="1" destOrd="0" presId="urn:microsoft.com/office/officeart/2005/8/layout/hierarchy6"/>
  </dgm:cxnLst>
  <dgm:bg>
    <a:solidFill>
      <a:schemeClr val="bg1"/>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50642D-0EF2-4EDF-9887-322BFB4037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F6A07BB-599B-4510-B363-4ECCAA1A6F0E}">
      <dgm:prSet phldrT="[Text]" custT="1"/>
      <dgm:spPr/>
      <dgm:t>
        <a:bodyPr/>
        <a:lstStyle/>
        <a:p>
          <a:r>
            <a:rPr lang="en-GB" sz="2400" dirty="0" smtClean="0"/>
            <a:t>Stage </a:t>
          </a:r>
          <a:endParaRPr lang="en-GB" sz="2400" dirty="0"/>
        </a:p>
      </dgm:t>
    </dgm:pt>
    <dgm:pt modelId="{BBDCFC63-8C61-4784-A10B-8855B67B2D81}" type="parTrans" cxnId="{7528BA81-8135-4BA3-BAF3-0F1D42E7EBAA}">
      <dgm:prSet/>
      <dgm:spPr/>
      <dgm:t>
        <a:bodyPr/>
        <a:lstStyle/>
        <a:p>
          <a:endParaRPr lang="en-GB"/>
        </a:p>
      </dgm:t>
    </dgm:pt>
    <dgm:pt modelId="{979DEA6A-87E1-4B50-A813-B621A40923DB}" type="sibTrans" cxnId="{7528BA81-8135-4BA3-BAF3-0F1D42E7EBAA}">
      <dgm:prSet/>
      <dgm:spPr/>
      <dgm:t>
        <a:bodyPr/>
        <a:lstStyle/>
        <a:p>
          <a:endParaRPr lang="en-GB"/>
        </a:p>
      </dgm:t>
    </dgm:pt>
    <dgm:pt modelId="{338F413B-C91F-425C-AC25-B4FEA2764807}">
      <dgm:prSet phldrT="[Text]" custT="1"/>
      <dgm:spPr/>
      <dgm:t>
        <a:bodyPr/>
        <a:lstStyle/>
        <a:p>
          <a:r>
            <a:rPr lang="en-GB" sz="1600" dirty="0" smtClean="0"/>
            <a:t>Early</a:t>
          </a:r>
          <a:endParaRPr lang="en-GB" sz="1600" dirty="0"/>
        </a:p>
      </dgm:t>
    </dgm:pt>
    <dgm:pt modelId="{E38BED38-EBD6-46CF-A640-2E4C41F55931}" type="parTrans" cxnId="{7F4FCC1E-77EE-4CA1-87D0-71BA53303418}">
      <dgm:prSet/>
      <dgm:spPr/>
      <dgm:t>
        <a:bodyPr/>
        <a:lstStyle/>
        <a:p>
          <a:endParaRPr lang="en-GB"/>
        </a:p>
      </dgm:t>
    </dgm:pt>
    <dgm:pt modelId="{49C1FEC8-9ADD-48E1-BBD1-2E8FA7A70A9E}" type="sibTrans" cxnId="{7F4FCC1E-77EE-4CA1-87D0-71BA53303418}">
      <dgm:prSet/>
      <dgm:spPr/>
      <dgm:t>
        <a:bodyPr/>
        <a:lstStyle/>
        <a:p>
          <a:endParaRPr lang="en-GB"/>
        </a:p>
      </dgm:t>
    </dgm:pt>
    <dgm:pt modelId="{7B2A9358-27CE-4C53-B4C3-FF64DF8CC31C}">
      <dgm:prSet phldrT="[Text]" custT="1"/>
      <dgm:spPr/>
      <dgm:t>
        <a:bodyPr/>
        <a:lstStyle/>
        <a:p>
          <a:r>
            <a:rPr lang="en-GB" sz="2400" dirty="0" smtClean="0"/>
            <a:t>Value and toxicity</a:t>
          </a:r>
        </a:p>
      </dgm:t>
    </dgm:pt>
    <dgm:pt modelId="{EE851C01-623A-4F97-B7B3-784117E3E170}" type="parTrans" cxnId="{DCBB22C4-3495-4467-BCE6-5F8B62EE915D}">
      <dgm:prSet/>
      <dgm:spPr/>
      <dgm:t>
        <a:bodyPr/>
        <a:lstStyle/>
        <a:p>
          <a:endParaRPr lang="en-GB"/>
        </a:p>
      </dgm:t>
    </dgm:pt>
    <dgm:pt modelId="{00B947EE-7188-4851-88DD-597791CE513E}" type="sibTrans" cxnId="{DCBB22C4-3495-4467-BCE6-5F8B62EE915D}">
      <dgm:prSet/>
      <dgm:spPr/>
      <dgm:t>
        <a:bodyPr/>
        <a:lstStyle/>
        <a:p>
          <a:endParaRPr lang="en-GB"/>
        </a:p>
      </dgm:t>
    </dgm:pt>
    <dgm:pt modelId="{CA757BC5-DB82-4E69-830C-CEC7FE39684D}">
      <dgm:prSet phldrT="[Text]" custT="1"/>
      <dgm:spPr/>
      <dgm:t>
        <a:bodyPr/>
        <a:lstStyle/>
        <a:p>
          <a:r>
            <a:rPr lang="en-GB" sz="1600" dirty="0" smtClean="0"/>
            <a:t>Radiotherapy or no Radiotherapy</a:t>
          </a:r>
        </a:p>
      </dgm:t>
    </dgm:pt>
    <dgm:pt modelId="{232C0614-7C80-4DD0-9C55-A124338DF1D8}" type="parTrans" cxnId="{B3FE1D84-D1BD-4C10-9C55-3B1A530D3DE4}">
      <dgm:prSet/>
      <dgm:spPr/>
      <dgm:t>
        <a:bodyPr/>
        <a:lstStyle/>
        <a:p>
          <a:endParaRPr lang="en-GB"/>
        </a:p>
      </dgm:t>
    </dgm:pt>
    <dgm:pt modelId="{57C0363A-57BC-48BC-AC1F-9439115F4871}" type="sibTrans" cxnId="{B3FE1D84-D1BD-4C10-9C55-3B1A530D3DE4}">
      <dgm:prSet/>
      <dgm:spPr/>
      <dgm:t>
        <a:bodyPr/>
        <a:lstStyle/>
        <a:p>
          <a:endParaRPr lang="en-GB"/>
        </a:p>
      </dgm:t>
    </dgm:pt>
    <dgm:pt modelId="{1348ACBD-7C92-40FE-83CB-43E860768475}">
      <dgm:prSet phldrT="[Text]" custT="1"/>
      <dgm:spPr/>
      <dgm:t>
        <a:bodyPr/>
        <a:lstStyle/>
        <a:p>
          <a:r>
            <a:rPr lang="en-GB" sz="2400" dirty="0" smtClean="0"/>
            <a:t>volume</a:t>
          </a:r>
        </a:p>
      </dgm:t>
    </dgm:pt>
    <dgm:pt modelId="{F910D254-FE25-40DB-8A0F-E30C3D5BE08A}" type="parTrans" cxnId="{E4ADBF91-2437-4A08-A046-88509A069E7F}">
      <dgm:prSet/>
      <dgm:spPr/>
      <dgm:t>
        <a:bodyPr/>
        <a:lstStyle/>
        <a:p>
          <a:endParaRPr lang="en-GB"/>
        </a:p>
      </dgm:t>
    </dgm:pt>
    <dgm:pt modelId="{E7E83694-99CD-4DED-B4A2-1FB74E6F1DDE}" type="sibTrans" cxnId="{E4ADBF91-2437-4A08-A046-88509A069E7F}">
      <dgm:prSet/>
      <dgm:spPr/>
      <dgm:t>
        <a:bodyPr/>
        <a:lstStyle/>
        <a:p>
          <a:endParaRPr lang="en-GB"/>
        </a:p>
      </dgm:t>
    </dgm:pt>
    <dgm:pt modelId="{CD34C2C8-D39C-4F4C-B2EB-214D7E371B4D}">
      <dgm:prSet phldrT="[Text]" custT="1"/>
      <dgm:spPr/>
      <dgm:t>
        <a:bodyPr/>
        <a:lstStyle/>
        <a:p>
          <a:r>
            <a:rPr lang="en-GB" sz="1600" dirty="0" smtClean="0"/>
            <a:t>What to treat? WBRT Vs PBRT</a:t>
          </a:r>
        </a:p>
      </dgm:t>
    </dgm:pt>
    <dgm:pt modelId="{58EEA6A1-35A2-4D2D-94B2-1C36F21F32DF}" type="parTrans" cxnId="{CF13E649-A2B7-4B61-93DA-890EF3B96252}">
      <dgm:prSet/>
      <dgm:spPr/>
      <dgm:t>
        <a:bodyPr/>
        <a:lstStyle/>
        <a:p>
          <a:endParaRPr lang="en-GB"/>
        </a:p>
      </dgm:t>
    </dgm:pt>
    <dgm:pt modelId="{BA212615-2B11-4C43-A0BC-97B79329E7CB}" type="sibTrans" cxnId="{CF13E649-A2B7-4B61-93DA-890EF3B96252}">
      <dgm:prSet/>
      <dgm:spPr/>
      <dgm:t>
        <a:bodyPr/>
        <a:lstStyle/>
        <a:p>
          <a:endParaRPr lang="en-GB"/>
        </a:p>
      </dgm:t>
    </dgm:pt>
    <dgm:pt modelId="{9CFA3768-A908-4FFD-A651-076E981E246C}">
      <dgm:prSet phldrT="[Text]" custT="1"/>
      <dgm:spPr/>
      <dgm:t>
        <a:bodyPr/>
        <a:lstStyle/>
        <a:p>
          <a:r>
            <a:rPr lang="en-GB" sz="1600" dirty="0" smtClean="0"/>
            <a:t>Locally advanced</a:t>
          </a:r>
          <a:endParaRPr lang="en-GB" sz="1600" dirty="0"/>
        </a:p>
      </dgm:t>
    </dgm:pt>
    <dgm:pt modelId="{DC6F8A2B-88FF-4576-BFDA-7647ED72381D}" type="parTrans" cxnId="{C66AA4C9-3E2E-4AFB-BF61-8A8AF07871C1}">
      <dgm:prSet/>
      <dgm:spPr/>
      <dgm:t>
        <a:bodyPr/>
        <a:lstStyle/>
        <a:p>
          <a:endParaRPr lang="en-GB"/>
        </a:p>
      </dgm:t>
    </dgm:pt>
    <dgm:pt modelId="{52CB04C8-DDC6-4696-85AD-2899B35CAB15}" type="sibTrans" cxnId="{C66AA4C9-3E2E-4AFB-BF61-8A8AF07871C1}">
      <dgm:prSet/>
      <dgm:spPr/>
      <dgm:t>
        <a:bodyPr/>
        <a:lstStyle/>
        <a:p>
          <a:endParaRPr lang="en-GB"/>
        </a:p>
      </dgm:t>
    </dgm:pt>
    <dgm:pt modelId="{31BB4542-EF64-46C1-987B-EA1373C27CCF}">
      <dgm:prSet phldrT="[Text]" custT="1"/>
      <dgm:spPr/>
      <dgm:t>
        <a:bodyPr/>
        <a:lstStyle/>
        <a:p>
          <a:r>
            <a:rPr lang="en-GB" sz="1600" dirty="0" smtClean="0"/>
            <a:t>metastatic</a:t>
          </a:r>
          <a:endParaRPr lang="en-GB" sz="1600" dirty="0"/>
        </a:p>
      </dgm:t>
    </dgm:pt>
    <dgm:pt modelId="{60348951-F153-43B4-A363-740B50BD3C77}" type="parTrans" cxnId="{173603FA-6B95-498F-BB92-511099A1D952}">
      <dgm:prSet/>
      <dgm:spPr/>
      <dgm:t>
        <a:bodyPr/>
        <a:lstStyle/>
        <a:p>
          <a:endParaRPr lang="en-GB"/>
        </a:p>
      </dgm:t>
    </dgm:pt>
    <dgm:pt modelId="{85DD90FB-5AAC-4B41-B50D-13D5531F24DD}" type="sibTrans" cxnId="{173603FA-6B95-498F-BB92-511099A1D952}">
      <dgm:prSet/>
      <dgm:spPr/>
      <dgm:t>
        <a:bodyPr/>
        <a:lstStyle/>
        <a:p>
          <a:endParaRPr lang="en-GB"/>
        </a:p>
      </dgm:t>
    </dgm:pt>
    <dgm:pt modelId="{F520C4D9-DD9D-43C8-B2C6-E3EBCD9D74CB}">
      <dgm:prSet phldrT="[Text]" custT="1"/>
      <dgm:spPr/>
      <dgm:t>
        <a:bodyPr/>
        <a:lstStyle/>
        <a:p>
          <a:r>
            <a:rPr lang="en-GB" sz="1600" dirty="0" smtClean="0"/>
            <a:t>Boost or no boost</a:t>
          </a:r>
        </a:p>
      </dgm:t>
    </dgm:pt>
    <dgm:pt modelId="{91461A14-C03B-461F-8CBB-6FE0AC0C39FD}" type="parTrans" cxnId="{2AE6B85A-24CC-4CF1-A106-E1379C831CFE}">
      <dgm:prSet/>
      <dgm:spPr/>
      <dgm:t>
        <a:bodyPr/>
        <a:lstStyle/>
        <a:p>
          <a:endParaRPr lang="en-GB"/>
        </a:p>
      </dgm:t>
    </dgm:pt>
    <dgm:pt modelId="{F9FE2790-A930-45C9-9C83-8E448FC5CCBB}" type="sibTrans" cxnId="{2AE6B85A-24CC-4CF1-A106-E1379C831CFE}">
      <dgm:prSet/>
      <dgm:spPr/>
      <dgm:t>
        <a:bodyPr/>
        <a:lstStyle/>
        <a:p>
          <a:endParaRPr lang="en-GB"/>
        </a:p>
      </dgm:t>
    </dgm:pt>
    <dgm:pt modelId="{89E35D68-E2AC-45B5-B099-72FD53F2773E}">
      <dgm:prSet phldrT="[Text]" custT="1"/>
      <dgm:spPr/>
      <dgm:t>
        <a:bodyPr/>
        <a:lstStyle/>
        <a:p>
          <a:r>
            <a:rPr lang="en-GB" sz="1600" dirty="0" smtClean="0"/>
            <a:t>Treating regional LN or not, IMN or Not</a:t>
          </a:r>
        </a:p>
      </dgm:t>
    </dgm:pt>
    <dgm:pt modelId="{777D8B61-027A-4B8D-885A-B5C7DF1D2654}" type="parTrans" cxnId="{E3A1081C-6DBD-495C-ACBC-D76F91ED6F18}">
      <dgm:prSet/>
      <dgm:spPr/>
      <dgm:t>
        <a:bodyPr/>
        <a:lstStyle/>
        <a:p>
          <a:endParaRPr lang="en-GB"/>
        </a:p>
      </dgm:t>
    </dgm:pt>
    <dgm:pt modelId="{1357931D-A441-47C9-BF62-656E9C067EB5}" type="sibTrans" cxnId="{E3A1081C-6DBD-495C-ACBC-D76F91ED6F18}">
      <dgm:prSet/>
      <dgm:spPr/>
      <dgm:t>
        <a:bodyPr/>
        <a:lstStyle/>
        <a:p>
          <a:endParaRPr lang="en-GB"/>
        </a:p>
      </dgm:t>
    </dgm:pt>
    <dgm:pt modelId="{BD3EC511-F919-4EB8-9644-47388D363E82}">
      <dgm:prSet phldrT="[Text]" custT="1"/>
      <dgm:spPr/>
      <dgm:t>
        <a:bodyPr/>
        <a:lstStyle/>
        <a:p>
          <a:r>
            <a:rPr lang="en-GB" sz="2400" dirty="0" smtClean="0"/>
            <a:t>Modality</a:t>
          </a:r>
        </a:p>
        <a:p>
          <a:r>
            <a:rPr lang="en-GB" sz="2400" dirty="0" smtClean="0"/>
            <a:t> Technology </a:t>
          </a:r>
        </a:p>
      </dgm:t>
    </dgm:pt>
    <dgm:pt modelId="{1FDFE88B-C2CC-4D40-A58D-C9E0E3951AFE}" type="parTrans" cxnId="{7612BE57-1096-4ADB-A0F6-790AF8AFF60E}">
      <dgm:prSet/>
      <dgm:spPr/>
      <dgm:t>
        <a:bodyPr/>
        <a:lstStyle/>
        <a:p>
          <a:endParaRPr lang="en-GB"/>
        </a:p>
      </dgm:t>
    </dgm:pt>
    <dgm:pt modelId="{4B6B4377-271C-46BA-AD14-D6CFE20E8C87}" type="sibTrans" cxnId="{7612BE57-1096-4ADB-A0F6-790AF8AFF60E}">
      <dgm:prSet/>
      <dgm:spPr/>
      <dgm:t>
        <a:bodyPr/>
        <a:lstStyle/>
        <a:p>
          <a:endParaRPr lang="en-GB"/>
        </a:p>
      </dgm:t>
    </dgm:pt>
    <dgm:pt modelId="{56FBB12B-056C-419D-B3AA-BAF30732DE7B}">
      <dgm:prSet custT="1"/>
      <dgm:spPr/>
      <dgm:t>
        <a:bodyPr/>
        <a:lstStyle/>
        <a:p>
          <a:r>
            <a:rPr lang="en-GB" sz="1600" dirty="0" smtClean="0"/>
            <a:t>Photons, electrons or Protons</a:t>
          </a:r>
        </a:p>
      </dgm:t>
    </dgm:pt>
    <dgm:pt modelId="{8876BBD9-9A99-4112-A45E-63F54E061B4C}" type="parTrans" cxnId="{6865F3F3-BCF5-4197-B4E1-65DBA5CCE210}">
      <dgm:prSet/>
      <dgm:spPr/>
      <dgm:t>
        <a:bodyPr/>
        <a:lstStyle/>
        <a:p>
          <a:endParaRPr lang="en-GB"/>
        </a:p>
      </dgm:t>
    </dgm:pt>
    <dgm:pt modelId="{1AEEBF08-3820-4596-884B-8FF8AD89D9D7}" type="sibTrans" cxnId="{6865F3F3-BCF5-4197-B4E1-65DBA5CCE210}">
      <dgm:prSet/>
      <dgm:spPr/>
      <dgm:t>
        <a:bodyPr/>
        <a:lstStyle/>
        <a:p>
          <a:endParaRPr lang="en-GB"/>
        </a:p>
      </dgm:t>
    </dgm:pt>
    <dgm:pt modelId="{15902C26-75E4-4A72-AF4E-D27C4EB01520}">
      <dgm:prSet custT="1"/>
      <dgm:spPr/>
      <dgm:t>
        <a:bodyPr/>
        <a:lstStyle/>
        <a:p>
          <a:r>
            <a:rPr lang="en-GB" sz="1600" dirty="0" smtClean="0"/>
            <a:t>Methods of delivery radiations</a:t>
          </a:r>
        </a:p>
      </dgm:t>
    </dgm:pt>
    <dgm:pt modelId="{B2543320-AD02-417B-B515-054B3D37A467}" type="parTrans" cxnId="{1A58F19F-7772-4BF5-86B4-D7E964F812FC}">
      <dgm:prSet/>
      <dgm:spPr/>
      <dgm:t>
        <a:bodyPr/>
        <a:lstStyle/>
        <a:p>
          <a:endParaRPr lang="en-GB"/>
        </a:p>
      </dgm:t>
    </dgm:pt>
    <dgm:pt modelId="{0F0CAD90-FC5E-4DC2-A014-23073B3300C2}" type="sibTrans" cxnId="{1A58F19F-7772-4BF5-86B4-D7E964F812FC}">
      <dgm:prSet/>
      <dgm:spPr/>
      <dgm:t>
        <a:bodyPr/>
        <a:lstStyle/>
        <a:p>
          <a:endParaRPr lang="en-GB"/>
        </a:p>
      </dgm:t>
    </dgm:pt>
    <dgm:pt modelId="{53F38738-0347-44AC-A87E-62C20A6D3B97}">
      <dgm:prSet custT="1"/>
      <dgm:spPr/>
      <dgm:t>
        <a:bodyPr/>
        <a:lstStyle/>
        <a:p>
          <a:endParaRPr lang="en-GB" sz="1600" dirty="0" smtClean="0"/>
        </a:p>
      </dgm:t>
    </dgm:pt>
    <dgm:pt modelId="{DA2FB556-FAA6-4E6E-B540-F97259A75882}" type="parTrans" cxnId="{6BC2A50D-02C7-4D72-A9A8-6F557E077DEC}">
      <dgm:prSet/>
      <dgm:spPr/>
    </dgm:pt>
    <dgm:pt modelId="{932C82E6-0CE7-4FE4-8D76-6EAA8B9B75A5}" type="sibTrans" cxnId="{6BC2A50D-02C7-4D72-A9A8-6F557E077DEC}">
      <dgm:prSet/>
      <dgm:spPr/>
    </dgm:pt>
    <dgm:pt modelId="{BBDC95D9-D937-44AD-8336-E04300DC69B8}">
      <dgm:prSet phldrT="[Text]" custT="1"/>
      <dgm:spPr/>
      <dgm:t>
        <a:bodyPr/>
        <a:lstStyle/>
        <a:p>
          <a:r>
            <a:rPr lang="en-GB" sz="2400" dirty="0" smtClean="0">
              <a:solidFill>
                <a:srgbClr val="FF0000"/>
              </a:solidFill>
            </a:rPr>
            <a:t>Fractionation</a:t>
          </a:r>
        </a:p>
      </dgm:t>
    </dgm:pt>
    <dgm:pt modelId="{292C02BC-A553-4E63-B059-AE7F6FFBDED3}" type="parTrans" cxnId="{1191E32C-A84E-4D01-8FD6-25B2E732DA0B}">
      <dgm:prSet/>
      <dgm:spPr/>
    </dgm:pt>
    <dgm:pt modelId="{4B37D8F5-5CA7-4F66-B7D6-AB75D8D954B0}" type="sibTrans" cxnId="{1191E32C-A84E-4D01-8FD6-25B2E732DA0B}">
      <dgm:prSet/>
      <dgm:spPr/>
    </dgm:pt>
    <dgm:pt modelId="{ADFE0867-F4EF-4183-A510-B855F562445C}" type="pres">
      <dgm:prSet presAssocID="{7F50642D-0EF2-4EDF-9887-322BFB4037C5}" presName="linearFlow" presStyleCnt="0">
        <dgm:presLayoutVars>
          <dgm:dir/>
          <dgm:animLvl val="lvl"/>
          <dgm:resizeHandles val="exact"/>
        </dgm:presLayoutVars>
      </dgm:prSet>
      <dgm:spPr/>
      <dgm:t>
        <a:bodyPr/>
        <a:lstStyle/>
        <a:p>
          <a:endParaRPr lang="en-GB"/>
        </a:p>
      </dgm:t>
    </dgm:pt>
    <dgm:pt modelId="{DA9D3ACB-BB23-4C22-B65F-B2008EEB3FBA}" type="pres">
      <dgm:prSet presAssocID="{4F6A07BB-599B-4510-B363-4ECCAA1A6F0E}" presName="composite" presStyleCnt="0"/>
      <dgm:spPr/>
    </dgm:pt>
    <dgm:pt modelId="{0582CB59-8C67-4147-A3A0-63B3E7534FB1}" type="pres">
      <dgm:prSet presAssocID="{4F6A07BB-599B-4510-B363-4ECCAA1A6F0E}" presName="parentText" presStyleLbl="alignNode1" presStyleIdx="0" presStyleCnt="4" custScaleX="301999">
        <dgm:presLayoutVars>
          <dgm:chMax val="1"/>
          <dgm:bulletEnabled val="1"/>
        </dgm:presLayoutVars>
      </dgm:prSet>
      <dgm:spPr/>
      <dgm:t>
        <a:bodyPr/>
        <a:lstStyle/>
        <a:p>
          <a:endParaRPr lang="en-GB"/>
        </a:p>
      </dgm:t>
    </dgm:pt>
    <dgm:pt modelId="{C4C000BE-7A28-4A69-BB17-BEB971FE210B}" type="pres">
      <dgm:prSet presAssocID="{4F6A07BB-599B-4510-B363-4ECCAA1A6F0E}" presName="descendantText" presStyleLbl="alignAcc1" presStyleIdx="0" presStyleCnt="4" custScaleX="80426" custScaleY="112303" custLinFactNeighborX="25217" custLinFactNeighborY="-41">
        <dgm:presLayoutVars>
          <dgm:bulletEnabled val="1"/>
        </dgm:presLayoutVars>
      </dgm:prSet>
      <dgm:spPr/>
      <dgm:t>
        <a:bodyPr/>
        <a:lstStyle/>
        <a:p>
          <a:endParaRPr lang="en-GB"/>
        </a:p>
      </dgm:t>
    </dgm:pt>
    <dgm:pt modelId="{7C486134-50FB-45A7-A5A4-F4A9D1EB4E5B}" type="pres">
      <dgm:prSet presAssocID="{979DEA6A-87E1-4B50-A813-B621A40923DB}" presName="sp" presStyleCnt="0"/>
      <dgm:spPr/>
    </dgm:pt>
    <dgm:pt modelId="{B0777071-24F2-4863-A0A6-1EF1049FB95C}" type="pres">
      <dgm:prSet presAssocID="{7B2A9358-27CE-4C53-B4C3-FF64DF8CC31C}" presName="composite" presStyleCnt="0"/>
      <dgm:spPr/>
    </dgm:pt>
    <dgm:pt modelId="{354552D6-8DD5-4D87-B746-EB3536B004F4}" type="pres">
      <dgm:prSet presAssocID="{7B2A9358-27CE-4C53-B4C3-FF64DF8CC31C}" presName="parentText" presStyleLbl="alignNode1" presStyleIdx="1" presStyleCnt="4" custScaleX="299229">
        <dgm:presLayoutVars>
          <dgm:chMax val="1"/>
          <dgm:bulletEnabled val="1"/>
        </dgm:presLayoutVars>
      </dgm:prSet>
      <dgm:spPr/>
      <dgm:t>
        <a:bodyPr/>
        <a:lstStyle/>
        <a:p>
          <a:endParaRPr lang="en-GB"/>
        </a:p>
      </dgm:t>
    </dgm:pt>
    <dgm:pt modelId="{37CAD516-50D9-4771-9C28-DA13F7042DFD}" type="pres">
      <dgm:prSet presAssocID="{7B2A9358-27CE-4C53-B4C3-FF64DF8CC31C}" presName="descendantText" presStyleLbl="alignAcc1" presStyleIdx="1" presStyleCnt="4" custScaleX="70402" custLinFactNeighborX="2016" custLinFactNeighborY="-1228">
        <dgm:presLayoutVars>
          <dgm:bulletEnabled val="1"/>
        </dgm:presLayoutVars>
      </dgm:prSet>
      <dgm:spPr/>
      <dgm:t>
        <a:bodyPr/>
        <a:lstStyle/>
        <a:p>
          <a:endParaRPr lang="en-GB"/>
        </a:p>
      </dgm:t>
    </dgm:pt>
    <dgm:pt modelId="{C8839D98-0303-4C0C-ACA7-07029AEE462B}" type="pres">
      <dgm:prSet presAssocID="{00B947EE-7188-4851-88DD-597791CE513E}" presName="sp" presStyleCnt="0"/>
      <dgm:spPr/>
    </dgm:pt>
    <dgm:pt modelId="{92100C0B-2E72-4B14-941B-0E7EBEB71B89}" type="pres">
      <dgm:prSet presAssocID="{1348ACBD-7C92-40FE-83CB-43E860768475}" presName="composite" presStyleCnt="0"/>
      <dgm:spPr/>
    </dgm:pt>
    <dgm:pt modelId="{3D51A672-6411-4050-AFA8-7F2BC04A77D6}" type="pres">
      <dgm:prSet presAssocID="{1348ACBD-7C92-40FE-83CB-43E860768475}" presName="parentText" presStyleLbl="alignNode1" presStyleIdx="2" presStyleCnt="4" custScaleX="296949">
        <dgm:presLayoutVars>
          <dgm:chMax val="1"/>
          <dgm:bulletEnabled val="1"/>
        </dgm:presLayoutVars>
      </dgm:prSet>
      <dgm:spPr/>
      <dgm:t>
        <a:bodyPr/>
        <a:lstStyle/>
        <a:p>
          <a:endParaRPr lang="en-GB"/>
        </a:p>
      </dgm:t>
    </dgm:pt>
    <dgm:pt modelId="{3C60B43E-4675-4158-9599-B4B5DB7163B4}" type="pres">
      <dgm:prSet presAssocID="{1348ACBD-7C92-40FE-83CB-43E860768475}" presName="descendantText" presStyleLbl="alignAcc1" presStyleIdx="2" presStyleCnt="4" custScaleX="77592" custScaleY="100000" custLinFactNeighborX="3518" custLinFactNeighborY="-3682">
        <dgm:presLayoutVars>
          <dgm:bulletEnabled val="1"/>
        </dgm:presLayoutVars>
      </dgm:prSet>
      <dgm:spPr/>
      <dgm:t>
        <a:bodyPr/>
        <a:lstStyle/>
        <a:p>
          <a:endParaRPr lang="en-GB"/>
        </a:p>
      </dgm:t>
    </dgm:pt>
    <dgm:pt modelId="{6D436333-2598-40BE-90AF-4AE9D6971854}" type="pres">
      <dgm:prSet presAssocID="{E7E83694-99CD-4DED-B4A2-1FB74E6F1DDE}" presName="sp" presStyleCnt="0"/>
      <dgm:spPr/>
    </dgm:pt>
    <dgm:pt modelId="{9171847D-5C26-4126-80C1-0AC4CE2A1238}" type="pres">
      <dgm:prSet presAssocID="{BD3EC511-F919-4EB8-9644-47388D363E82}" presName="composite" presStyleCnt="0"/>
      <dgm:spPr/>
    </dgm:pt>
    <dgm:pt modelId="{402DE4AE-00AE-4825-911A-7BE065FC2D15}" type="pres">
      <dgm:prSet presAssocID="{BD3EC511-F919-4EB8-9644-47388D363E82}" presName="parentText" presStyleLbl="alignNode1" presStyleIdx="3" presStyleCnt="4" custScaleX="294105">
        <dgm:presLayoutVars>
          <dgm:chMax val="1"/>
          <dgm:bulletEnabled val="1"/>
        </dgm:presLayoutVars>
      </dgm:prSet>
      <dgm:spPr/>
      <dgm:t>
        <a:bodyPr/>
        <a:lstStyle/>
        <a:p>
          <a:endParaRPr lang="en-GB"/>
        </a:p>
      </dgm:t>
    </dgm:pt>
    <dgm:pt modelId="{93A1AD05-19BF-43AF-870C-999AA55E5C78}" type="pres">
      <dgm:prSet presAssocID="{BD3EC511-F919-4EB8-9644-47388D363E82}" presName="descendantText" presStyleLbl="alignAcc1" presStyleIdx="3" presStyleCnt="4" custScaleX="81754" custLinFactNeighborX="5852" custLinFactNeighborY="2455">
        <dgm:presLayoutVars>
          <dgm:bulletEnabled val="1"/>
        </dgm:presLayoutVars>
      </dgm:prSet>
      <dgm:spPr/>
      <dgm:t>
        <a:bodyPr/>
        <a:lstStyle/>
        <a:p>
          <a:endParaRPr lang="en-GB"/>
        </a:p>
      </dgm:t>
    </dgm:pt>
  </dgm:ptLst>
  <dgm:cxnLst>
    <dgm:cxn modelId="{173603FA-6B95-498F-BB92-511099A1D952}" srcId="{4F6A07BB-599B-4510-B363-4ECCAA1A6F0E}" destId="{31BB4542-EF64-46C1-987B-EA1373C27CCF}" srcOrd="2" destOrd="0" parTransId="{60348951-F153-43B4-A363-740B50BD3C77}" sibTransId="{85DD90FB-5AAC-4B41-B50D-13D5531F24DD}"/>
    <dgm:cxn modelId="{D77B8A6A-54F7-4326-923C-076430EF197A}" type="presOf" srcId="{4F6A07BB-599B-4510-B363-4ECCAA1A6F0E}" destId="{0582CB59-8C67-4147-A3A0-63B3E7534FB1}" srcOrd="0" destOrd="0" presId="urn:microsoft.com/office/officeart/2005/8/layout/chevron2"/>
    <dgm:cxn modelId="{9BBA8962-2B76-4DFA-BAFA-46DC3AB08366}" type="presOf" srcId="{89E35D68-E2AC-45B5-B099-72FD53F2773E}" destId="{3C60B43E-4675-4158-9599-B4B5DB7163B4}" srcOrd="0" destOrd="2" presId="urn:microsoft.com/office/officeart/2005/8/layout/chevron2"/>
    <dgm:cxn modelId="{E8B45C37-F1F7-463F-A281-1179233755EC}" type="presOf" srcId="{9CFA3768-A908-4FFD-A651-076E981E246C}" destId="{C4C000BE-7A28-4A69-BB17-BEB971FE210B}" srcOrd="0" destOrd="1" presId="urn:microsoft.com/office/officeart/2005/8/layout/chevron2"/>
    <dgm:cxn modelId="{C66AA4C9-3E2E-4AFB-BF61-8A8AF07871C1}" srcId="{4F6A07BB-599B-4510-B363-4ECCAA1A6F0E}" destId="{9CFA3768-A908-4FFD-A651-076E981E246C}" srcOrd="1" destOrd="0" parTransId="{DC6F8A2B-88FF-4576-BFDA-7647ED72381D}" sibTransId="{52CB04C8-DDC6-4696-85AD-2899B35CAB15}"/>
    <dgm:cxn modelId="{2AE6B85A-24CC-4CF1-A106-E1379C831CFE}" srcId="{1348ACBD-7C92-40FE-83CB-43E860768475}" destId="{F520C4D9-DD9D-43C8-B2C6-E3EBCD9D74CB}" srcOrd="1" destOrd="0" parTransId="{91461A14-C03B-461F-8CBB-6FE0AC0C39FD}" sibTransId="{F9FE2790-A930-45C9-9C83-8E448FC5CCBB}"/>
    <dgm:cxn modelId="{DCBB22C4-3495-4467-BCE6-5F8B62EE915D}" srcId="{7F50642D-0EF2-4EDF-9887-322BFB4037C5}" destId="{7B2A9358-27CE-4C53-B4C3-FF64DF8CC31C}" srcOrd="1" destOrd="0" parTransId="{EE851C01-623A-4F97-B7B3-784117E3E170}" sibTransId="{00B947EE-7188-4851-88DD-597791CE513E}"/>
    <dgm:cxn modelId="{30CB256E-B573-40BE-A85A-179192F32C9D}" type="presOf" srcId="{CA757BC5-DB82-4E69-830C-CEC7FE39684D}" destId="{37CAD516-50D9-4771-9C28-DA13F7042DFD}" srcOrd="0" destOrd="0" presId="urn:microsoft.com/office/officeart/2005/8/layout/chevron2"/>
    <dgm:cxn modelId="{35CCE841-566F-405E-BAEB-A59E3DA76C7D}" type="presOf" srcId="{F520C4D9-DD9D-43C8-B2C6-E3EBCD9D74CB}" destId="{3C60B43E-4675-4158-9599-B4B5DB7163B4}" srcOrd="0" destOrd="1" presId="urn:microsoft.com/office/officeart/2005/8/layout/chevron2"/>
    <dgm:cxn modelId="{B3FE1D84-D1BD-4C10-9C55-3B1A530D3DE4}" srcId="{7B2A9358-27CE-4C53-B4C3-FF64DF8CC31C}" destId="{CA757BC5-DB82-4E69-830C-CEC7FE39684D}" srcOrd="0" destOrd="0" parTransId="{232C0614-7C80-4DD0-9C55-A124338DF1D8}" sibTransId="{57C0363A-57BC-48BC-AC1F-9439115F4871}"/>
    <dgm:cxn modelId="{E4ADBF91-2437-4A08-A046-88509A069E7F}" srcId="{7F50642D-0EF2-4EDF-9887-322BFB4037C5}" destId="{1348ACBD-7C92-40FE-83CB-43E860768475}" srcOrd="2" destOrd="0" parTransId="{F910D254-FE25-40DB-8A0F-E30C3D5BE08A}" sibTransId="{E7E83694-99CD-4DED-B4A2-1FB74E6F1DDE}"/>
    <dgm:cxn modelId="{E3A1081C-6DBD-495C-ACBC-D76F91ED6F18}" srcId="{1348ACBD-7C92-40FE-83CB-43E860768475}" destId="{89E35D68-E2AC-45B5-B099-72FD53F2773E}" srcOrd="2" destOrd="0" parTransId="{777D8B61-027A-4B8D-885A-B5C7DF1D2654}" sibTransId="{1357931D-A441-47C9-BF62-656E9C067EB5}"/>
    <dgm:cxn modelId="{D54050B3-3D0B-4B1A-B94E-B2E4ED19E401}" type="presOf" srcId="{CD34C2C8-D39C-4F4C-B2EB-214D7E371B4D}" destId="{3C60B43E-4675-4158-9599-B4B5DB7163B4}" srcOrd="0" destOrd="0" presId="urn:microsoft.com/office/officeart/2005/8/layout/chevron2"/>
    <dgm:cxn modelId="{1A58F19F-7772-4BF5-86B4-D7E964F812FC}" srcId="{BD3EC511-F919-4EB8-9644-47388D363E82}" destId="{15902C26-75E4-4A72-AF4E-D27C4EB01520}" srcOrd="1" destOrd="0" parTransId="{B2543320-AD02-417B-B515-054B3D37A467}" sibTransId="{0F0CAD90-FC5E-4DC2-A014-23073B3300C2}"/>
    <dgm:cxn modelId="{CB59E4C5-D8A3-484C-BACF-593AB66BCD91}" type="presOf" srcId="{BD3EC511-F919-4EB8-9644-47388D363E82}" destId="{402DE4AE-00AE-4825-911A-7BE065FC2D15}" srcOrd="0" destOrd="0" presId="urn:microsoft.com/office/officeart/2005/8/layout/chevron2"/>
    <dgm:cxn modelId="{0855E096-8BA9-4596-8CB3-12880A43BABC}" type="presOf" srcId="{7B2A9358-27CE-4C53-B4C3-FF64DF8CC31C}" destId="{354552D6-8DD5-4D87-B746-EB3536B004F4}" srcOrd="0" destOrd="0" presId="urn:microsoft.com/office/officeart/2005/8/layout/chevron2"/>
    <dgm:cxn modelId="{7F4FCC1E-77EE-4CA1-87D0-71BA53303418}" srcId="{4F6A07BB-599B-4510-B363-4ECCAA1A6F0E}" destId="{338F413B-C91F-425C-AC25-B4FEA2764807}" srcOrd="0" destOrd="0" parTransId="{E38BED38-EBD6-46CF-A640-2E4C41F55931}" sibTransId="{49C1FEC8-9ADD-48E1-BBD1-2E8FA7A70A9E}"/>
    <dgm:cxn modelId="{A18B2798-AB29-4464-8DFD-80B92CF12D62}" type="presOf" srcId="{53F38738-0347-44AC-A87E-62C20A6D3B97}" destId="{93A1AD05-19BF-43AF-870C-999AA55E5C78}" srcOrd="0" destOrd="2" presId="urn:microsoft.com/office/officeart/2005/8/layout/chevron2"/>
    <dgm:cxn modelId="{E1E061D9-D829-4EEB-94EF-29EF98E55641}" type="presOf" srcId="{7F50642D-0EF2-4EDF-9887-322BFB4037C5}" destId="{ADFE0867-F4EF-4183-A510-B855F562445C}" srcOrd="0" destOrd="0" presId="urn:microsoft.com/office/officeart/2005/8/layout/chevron2"/>
    <dgm:cxn modelId="{2511FE54-63F7-491C-9AC2-1515F25E3736}" type="presOf" srcId="{BBDC95D9-D937-44AD-8336-E04300DC69B8}" destId="{37CAD516-50D9-4771-9C28-DA13F7042DFD}" srcOrd="0" destOrd="1" presId="urn:microsoft.com/office/officeart/2005/8/layout/chevron2"/>
    <dgm:cxn modelId="{E29605EE-BEA7-4339-A04D-4F51708D9180}" type="presOf" srcId="{1348ACBD-7C92-40FE-83CB-43E860768475}" destId="{3D51A672-6411-4050-AFA8-7F2BC04A77D6}" srcOrd="0" destOrd="0" presId="urn:microsoft.com/office/officeart/2005/8/layout/chevron2"/>
    <dgm:cxn modelId="{CF13E649-A2B7-4B61-93DA-890EF3B96252}" srcId="{1348ACBD-7C92-40FE-83CB-43E860768475}" destId="{CD34C2C8-D39C-4F4C-B2EB-214D7E371B4D}" srcOrd="0" destOrd="0" parTransId="{58EEA6A1-35A2-4D2D-94B2-1C36F21F32DF}" sibTransId="{BA212615-2B11-4C43-A0BC-97B79329E7CB}"/>
    <dgm:cxn modelId="{1191E32C-A84E-4D01-8FD6-25B2E732DA0B}" srcId="{7B2A9358-27CE-4C53-B4C3-FF64DF8CC31C}" destId="{BBDC95D9-D937-44AD-8336-E04300DC69B8}" srcOrd="1" destOrd="0" parTransId="{292C02BC-A553-4E63-B059-AE7F6FFBDED3}" sibTransId="{4B37D8F5-5CA7-4F66-B7D6-AB75D8D954B0}"/>
    <dgm:cxn modelId="{7528BA81-8135-4BA3-BAF3-0F1D42E7EBAA}" srcId="{7F50642D-0EF2-4EDF-9887-322BFB4037C5}" destId="{4F6A07BB-599B-4510-B363-4ECCAA1A6F0E}" srcOrd="0" destOrd="0" parTransId="{BBDCFC63-8C61-4784-A10B-8855B67B2D81}" sibTransId="{979DEA6A-87E1-4B50-A813-B621A40923DB}"/>
    <dgm:cxn modelId="{3F615417-F215-4B00-8571-5539D89BB530}" type="presOf" srcId="{338F413B-C91F-425C-AC25-B4FEA2764807}" destId="{C4C000BE-7A28-4A69-BB17-BEB971FE210B}" srcOrd="0" destOrd="0" presId="urn:microsoft.com/office/officeart/2005/8/layout/chevron2"/>
    <dgm:cxn modelId="{C996EB77-8E31-47E9-91A3-DA00647D44B2}" type="presOf" srcId="{56FBB12B-056C-419D-B3AA-BAF30732DE7B}" destId="{93A1AD05-19BF-43AF-870C-999AA55E5C78}" srcOrd="0" destOrd="0" presId="urn:microsoft.com/office/officeart/2005/8/layout/chevron2"/>
    <dgm:cxn modelId="{6BC2A50D-02C7-4D72-A9A8-6F557E077DEC}" srcId="{BD3EC511-F919-4EB8-9644-47388D363E82}" destId="{53F38738-0347-44AC-A87E-62C20A6D3B97}" srcOrd="2" destOrd="0" parTransId="{DA2FB556-FAA6-4E6E-B540-F97259A75882}" sibTransId="{932C82E6-0CE7-4FE4-8D76-6EAA8B9B75A5}"/>
    <dgm:cxn modelId="{7612BE57-1096-4ADB-A0F6-790AF8AFF60E}" srcId="{7F50642D-0EF2-4EDF-9887-322BFB4037C5}" destId="{BD3EC511-F919-4EB8-9644-47388D363E82}" srcOrd="3" destOrd="0" parTransId="{1FDFE88B-C2CC-4D40-A58D-C9E0E3951AFE}" sibTransId="{4B6B4377-271C-46BA-AD14-D6CFE20E8C87}"/>
    <dgm:cxn modelId="{70FE33F6-5F34-4387-BD36-DEDF185EA7D5}" type="presOf" srcId="{15902C26-75E4-4A72-AF4E-D27C4EB01520}" destId="{93A1AD05-19BF-43AF-870C-999AA55E5C78}" srcOrd="0" destOrd="1" presId="urn:microsoft.com/office/officeart/2005/8/layout/chevron2"/>
    <dgm:cxn modelId="{FEF37C68-6048-4FB7-B392-F730C7061CB3}" type="presOf" srcId="{31BB4542-EF64-46C1-987B-EA1373C27CCF}" destId="{C4C000BE-7A28-4A69-BB17-BEB971FE210B}" srcOrd="0" destOrd="2" presId="urn:microsoft.com/office/officeart/2005/8/layout/chevron2"/>
    <dgm:cxn modelId="{6865F3F3-BCF5-4197-B4E1-65DBA5CCE210}" srcId="{BD3EC511-F919-4EB8-9644-47388D363E82}" destId="{56FBB12B-056C-419D-B3AA-BAF30732DE7B}" srcOrd="0" destOrd="0" parTransId="{8876BBD9-9A99-4112-A45E-63F54E061B4C}" sibTransId="{1AEEBF08-3820-4596-884B-8FF8AD89D9D7}"/>
    <dgm:cxn modelId="{4F590FCB-6543-4D20-BA82-CB8D6EACFA27}" type="presParOf" srcId="{ADFE0867-F4EF-4183-A510-B855F562445C}" destId="{DA9D3ACB-BB23-4C22-B65F-B2008EEB3FBA}" srcOrd="0" destOrd="0" presId="urn:microsoft.com/office/officeart/2005/8/layout/chevron2"/>
    <dgm:cxn modelId="{06C3986A-AE02-443B-99B6-E7C50C5E9316}" type="presParOf" srcId="{DA9D3ACB-BB23-4C22-B65F-B2008EEB3FBA}" destId="{0582CB59-8C67-4147-A3A0-63B3E7534FB1}" srcOrd="0" destOrd="0" presId="urn:microsoft.com/office/officeart/2005/8/layout/chevron2"/>
    <dgm:cxn modelId="{D927ED01-5AB1-4E6D-8EF2-9CEC3044374F}" type="presParOf" srcId="{DA9D3ACB-BB23-4C22-B65F-B2008EEB3FBA}" destId="{C4C000BE-7A28-4A69-BB17-BEB971FE210B}" srcOrd="1" destOrd="0" presId="urn:microsoft.com/office/officeart/2005/8/layout/chevron2"/>
    <dgm:cxn modelId="{43C2B567-3A52-4C5C-ADC3-0F28279B1A70}" type="presParOf" srcId="{ADFE0867-F4EF-4183-A510-B855F562445C}" destId="{7C486134-50FB-45A7-A5A4-F4A9D1EB4E5B}" srcOrd="1" destOrd="0" presId="urn:microsoft.com/office/officeart/2005/8/layout/chevron2"/>
    <dgm:cxn modelId="{89329C6A-019D-4DEB-9A69-CD704302D963}" type="presParOf" srcId="{ADFE0867-F4EF-4183-A510-B855F562445C}" destId="{B0777071-24F2-4863-A0A6-1EF1049FB95C}" srcOrd="2" destOrd="0" presId="urn:microsoft.com/office/officeart/2005/8/layout/chevron2"/>
    <dgm:cxn modelId="{4D3B5526-8C5C-47ED-81D4-625132162515}" type="presParOf" srcId="{B0777071-24F2-4863-A0A6-1EF1049FB95C}" destId="{354552D6-8DD5-4D87-B746-EB3536B004F4}" srcOrd="0" destOrd="0" presId="urn:microsoft.com/office/officeart/2005/8/layout/chevron2"/>
    <dgm:cxn modelId="{FB2031EE-1353-4EEB-8FA8-07EC54128794}" type="presParOf" srcId="{B0777071-24F2-4863-A0A6-1EF1049FB95C}" destId="{37CAD516-50D9-4771-9C28-DA13F7042DFD}" srcOrd="1" destOrd="0" presId="urn:microsoft.com/office/officeart/2005/8/layout/chevron2"/>
    <dgm:cxn modelId="{1C4F383B-2C1B-468B-85DE-64FC20F27A11}" type="presParOf" srcId="{ADFE0867-F4EF-4183-A510-B855F562445C}" destId="{C8839D98-0303-4C0C-ACA7-07029AEE462B}" srcOrd="3" destOrd="0" presId="urn:microsoft.com/office/officeart/2005/8/layout/chevron2"/>
    <dgm:cxn modelId="{7D3161C4-85DB-4E58-9C99-A7C68ACBE0C4}" type="presParOf" srcId="{ADFE0867-F4EF-4183-A510-B855F562445C}" destId="{92100C0B-2E72-4B14-941B-0E7EBEB71B89}" srcOrd="4" destOrd="0" presId="urn:microsoft.com/office/officeart/2005/8/layout/chevron2"/>
    <dgm:cxn modelId="{A1F049B8-8610-4833-BCC2-FD7D6152762A}" type="presParOf" srcId="{92100C0B-2E72-4B14-941B-0E7EBEB71B89}" destId="{3D51A672-6411-4050-AFA8-7F2BC04A77D6}" srcOrd="0" destOrd="0" presId="urn:microsoft.com/office/officeart/2005/8/layout/chevron2"/>
    <dgm:cxn modelId="{E965F269-7789-4E6A-8C86-E32BD3F00F99}" type="presParOf" srcId="{92100C0B-2E72-4B14-941B-0E7EBEB71B89}" destId="{3C60B43E-4675-4158-9599-B4B5DB7163B4}" srcOrd="1" destOrd="0" presId="urn:microsoft.com/office/officeart/2005/8/layout/chevron2"/>
    <dgm:cxn modelId="{B42E0D8C-EDBA-464F-8532-45D5F61D0369}" type="presParOf" srcId="{ADFE0867-F4EF-4183-A510-B855F562445C}" destId="{6D436333-2598-40BE-90AF-4AE9D6971854}" srcOrd="5" destOrd="0" presId="urn:microsoft.com/office/officeart/2005/8/layout/chevron2"/>
    <dgm:cxn modelId="{E979D5E1-7654-4978-A4D1-2D73210A52F8}" type="presParOf" srcId="{ADFE0867-F4EF-4183-A510-B855F562445C}" destId="{9171847D-5C26-4126-80C1-0AC4CE2A1238}" srcOrd="6" destOrd="0" presId="urn:microsoft.com/office/officeart/2005/8/layout/chevron2"/>
    <dgm:cxn modelId="{70E89F21-D541-4FF9-B1A6-9DF8A98DA0B1}" type="presParOf" srcId="{9171847D-5C26-4126-80C1-0AC4CE2A1238}" destId="{402DE4AE-00AE-4825-911A-7BE065FC2D15}" srcOrd="0" destOrd="0" presId="urn:microsoft.com/office/officeart/2005/8/layout/chevron2"/>
    <dgm:cxn modelId="{876316AA-3810-402C-8058-117B196A432F}" type="presParOf" srcId="{9171847D-5C26-4126-80C1-0AC4CE2A1238}" destId="{93A1AD05-19BF-43AF-870C-999AA55E5C7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F50642D-0EF2-4EDF-9887-322BFB4037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4F6A07BB-599B-4510-B363-4ECCAA1A6F0E}">
      <dgm:prSet phldrT="[Text]" custT="1"/>
      <dgm:spPr/>
      <dgm:t>
        <a:bodyPr/>
        <a:lstStyle/>
        <a:p>
          <a:r>
            <a:rPr lang="en-GB" sz="2400" dirty="0" smtClean="0"/>
            <a:t>Stage </a:t>
          </a:r>
          <a:endParaRPr lang="en-GB" sz="2400" dirty="0"/>
        </a:p>
      </dgm:t>
    </dgm:pt>
    <dgm:pt modelId="{BBDCFC63-8C61-4784-A10B-8855B67B2D81}" type="parTrans" cxnId="{7528BA81-8135-4BA3-BAF3-0F1D42E7EBAA}">
      <dgm:prSet/>
      <dgm:spPr/>
      <dgm:t>
        <a:bodyPr/>
        <a:lstStyle/>
        <a:p>
          <a:endParaRPr lang="en-GB"/>
        </a:p>
      </dgm:t>
    </dgm:pt>
    <dgm:pt modelId="{979DEA6A-87E1-4B50-A813-B621A40923DB}" type="sibTrans" cxnId="{7528BA81-8135-4BA3-BAF3-0F1D42E7EBAA}">
      <dgm:prSet/>
      <dgm:spPr/>
      <dgm:t>
        <a:bodyPr/>
        <a:lstStyle/>
        <a:p>
          <a:endParaRPr lang="en-GB"/>
        </a:p>
      </dgm:t>
    </dgm:pt>
    <dgm:pt modelId="{338F413B-C91F-425C-AC25-B4FEA2764807}">
      <dgm:prSet phldrT="[Text]" custT="1"/>
      <dgm:spPr/>
      <dgm:t>
        <a:bodyPr/>
        <a:lstStyle/>
        <a:p>
          <a:r>
            <a:rPr lang="en-GB" sz="1600" dirty="0" smtClean="0"/>
            <a:t>Early</a:t>
          </a:r>
          <a:endParaRPr lang="en-GB" sz="1600" dirty="0"/>
        </a:p>
      </dgm:t>
    </dgm:pt>
    <dgm:pt modelId="{E38BED38-EBD6-46CF-A640-2E4C41F55931}" type="parTrans" cxnId="{7F4FCC1E-77EE-4CA1-87D0-71BA53303418}">
      <dgm:prSet/>
      <dgm:spPr/>
      <dgm:t>
        <a:bodyPr/>
        <a:lstStyle/>
        <a:p>
          <a:endParaRPr lang="en-GB"/>
        </a:p>
      </dgm:t>
    </dgm:pt>
    <dgm:pt modelId="{49C1FEC8-9ADD-48E1-BBD1-2E8FA7A70A9E}" type="sibTrans" cxnId="{7F4FCC1E-77EE-4CA1-87D0-71BA53303418}">
      <dgm:prSet/>
      <dgm:spPr/>
      <dgm:t>
        <a:bodyPr/>
        <a:lstStyle/>
        <a:p>
          <a:endParaRPr lang="en-GB"/>
        </a:p>
      </dgm:t>
    </dgm:pt>
    <dgm:pt modelId="{7B2A9358-27CE-4C53-B4C3-FF64DF8CC31C}">
      <dgm:prSet phldrT="[Text]" custT="1"/>
      <dgm:spPr/>
      <dgm:t>
        <a:bodyPr/>
        <a:lstStyle/>
        <a:p>
          <a:r>
            <a:rPr lang="en-GB" sz="2400" dirty="0" smtClean="0"/>
            <a:t>Value and toxicity</a:t>
          </a:r>
        </a:p>
      </dgm:t>
    </dgm:pt>
    <dgm:pt modelId="{EE851C01-623A-4F97-B7B3-784117E3E170}" type="parTrans" cxnId="{DCBB22C4-3495-4467-BCE6-5F8B62EE915D}">
      <dgm:prSet/>
      <dgm:spPr/>
      <dgm:t>
        <a:bodyPr/>
        <a:lstStyle/>
        <a:p>
          <a:endParaRPr lang="en-GB"/>
        </a:p>
      </dgm:t>
    </dgm:pt>
    <dgm:pt modelId="{00B947EE-7188-4851-88DD-597791CE513E}" type="sibTrans" cxnId="{DCBB22C4-3495-4467-BCE6-5F8B62EE915D}">
      <dgm:prSet/>
      <dgm:spPr/>
      <dgm:t>
        <a:bodyPr/>
        <a:lstStyle/>
        <a:p>
          <a:endParaRPr lang="en-GB"/>
        </a:p>
      </dgm:t>
    </dgm:pt>
    <dgm:pt modelId="{CA757BC5-DB82-4E69-830C-CEC7FE39684D}">
      <dgm:prSet phldrT="[Text]" custT="1"/>
      <dgm:spPr/>
      <dgm:t>
        <a:bodyPr/>
        <a:lstStyle/>
        <a:p>
          <a:r>
            <a:rPr lang="en-GB" sz="1600" dirty="0" smtClean="0"/>
            <a:t>Radiotherapy or no Radiotherapy</a:t>
          </a:r>
        </a:p>
      </dgm:t>
    </dgm:pt>
    <dgm:pt modelId="{232C0614-7C80-4DD0-9C55-A124338DF1D8}" type="parTrans" cxnId="{B3FE1D84-D1BD-4C10-9C55-3B1A530D3DE4}">
      <dgm:prSet/>
      <dgm:spPr/>
      <dgm:t>
        <a:bodyPr/>
        <a:lstStyle/>
        <a:p>
          <a:endParaRPr lang="en-GB"/>
        </a:p>
      </dgm:t>
    </dgm:pt>
    <dgm:pt modelId="{57C0363A-57BC-48BC-AC1F-9439115F4871}" type="sibTrans" cxnId="{B3FE1D84-D1BD-4C10-9C55-3B1A530D3DE4}">
      <dgm:prSet/>
      <dgm:spPr/>
      <dgm:t>
        <a:bodyPr/>
        <a:lstStyle/>
        <a:p>
          <a:endParaRPr lang="en-GB"/>
        </a:p>
      </dgm:t>
    </dgm:pt>
    <dgm:pt modelId="{1348ACBD-7C92-40FE-83CB-43E860768475}">
      <dgm:prSet phldrT="[Text]" custT="1"/>
      <dgm:spPr/>
      <dgm:t>
        <a:bodyPr/>
        <a:lstStyle/>
        <a:p>
          <a:r>
            <a:rPr lang="en-GB" sz="2400" dirty="0" smtClean="0"/>
            <a:t>volume</a:t>
          </a:r>
        </a:p>
      </dgm:t>
    </dgm:pt>
    <dgm:pt modelId="{F910D254-FE25-40DB-8A0F-E30C3D5BE08A}" type="parTrans" cxnId="{E4ADBF91-2437-4A08-A046-88509A069E7F}">
      <dgm:prSet/>
      <dgm:spPr/>
      <dgm:t>
        <a:bodyPr/>
        <a:lstStyle/>
        <a:p>
          <a:endParaRPr lang="en-GB"/>
        </a:p>
      </dgm:t>
    </dgm:pt>
    <dgm:pt modelId="{E7E83694-99CD-4DED-B4A2-1FB74E6F1DDE}" type="sibTrans" cxnId="{E4ADBF91-2437-4A08-A046-88509A069E7F}">
      <dgm:prSet/>
      <dgm:spPr/>
      <dgm:t>
        <a:bodyPr/>
        <a:lstStyle/>
        <a:p>
          <a:endParaRPr lang="en-GB"/>
        </a:p>
      </dgm:t>
    </dgm:pt>
    <dgm:pt modelId="{CD34C2C8-D39C-4F4C-B2EB-214D7E371B4D}">
      <dgm:prSet phldrT="[Text]" custT="1"/>
      <dgm:spPr/>
      <dgm:t>
        <a:bodyPr/>
        <a:lstStyle/>
        <a:p>
          <a:r>
            <a:rPr lang="en-GB" sz="1600" dirty="0" smtClean="0"/>
            <a:t>What to treat? WBRT Vs PBRT</a:t>
          </a:r>
        </a:p>
      </dgm:t>
    </dgm:pt>
    <dgm:pt modelId="{58EEA6A1-35A2-4D2D-94B2-1C36F21F32DF}" type="parTrans" cxnId="{CF13E649-A2B7-4B61-93DA-890EF3B96252}">
      <dgm:prSet/>
      <dgm:spPr/>
      <dgm:t>
        <a:bodyPr/>
        <a:lstStyle/>
        <a:p>
          <a:endParaRPr lang="en-GB"/>
        </a:p>
      </dgm:t>
    </dgm:pt>
    <dgm:pt modelId="{BA212615-2B11-4C43-A0BC-97B79329E7CB}" type="sibTrans" cxnId="{CF13E649-A2B7-4B61-93DA-890EF3B96252}">
      <dgm:prSet/>
      <dgm:spPr/>
      <dgm:t>
        <a:bodyPr/>
        <a:lstStyle/>
        <a:p>
          <a:endParaRPr lang="en-GB"/>
        </a:p>
      </dgm:t>
    </dgm:pt>
    <dgm:pt modelId="{9CFA3768-A908-4FFD-A651-076E981E246C}">
      <dgm:prSet phldrT="[Text]" custT="1"/>
      <dgm:spPr/>
      <dgm:t>
        <a:bodyPr/>
        <a:lstStyle/>
        <a:p>
          <a:r>
            <a:rPr lang="en-GB" sz="1600" dirty="0" smtClean="0"/>
            <a:t>Locally advanced</a:t>
          </a:r>
          <a:endParaRPr lang="en-GB" sz="1600" dirty="0"/>
        </a:p>
      </dgm:t>
    </dgm:pt>
    <dgm:pt modelId="{DC6F8A2B-88FF-4576-BFDA-7647ED72381D}" type="parTrans" cxnId="{C66AA4C9-3E2E-4AFB-BF61-8A8AF07871C1}">
      <dgm:prSet/>
      <dgm:spPr/>
      <dgm:t>
        <a:bodyPr/>
        <a:lstStyle/>
        <a:p>
          <a:endParaRPr lang="en-GB"/>
        </a:p>
      </dgm:t>
    </dgm:pt>
    <dgm:pt modelId="{52CB04C8-DDC6-4696-85AD-2899B35CAB15}" type="sibTrans" cxnId="{C66AA4C9-3E2E-4AFB-BF61-8A8AF07871C1}">
      <dgm:prSet/>
      <dgm:spPr/>
      <dgm:t>
        <a:bodyPr/>
        <a:lstStyle/>
        <a:p>
          <a:endParaRPr lang="en-GB"/>
        </a:p>
      </dgm:t>
    </dgm:pt>
    <dgm:pt modelId="{31BB4542-EF64-46C1-987B-EA1373C27CCF}">
      <dgm:prSet phldrT="[Text]" custT="1"/>
      <dgm:spPr/>
      <dgm:t>
        <a:bodyPr/>
        <a:lstStyle/>
        <a:p>
          <a:r>
            <a:rPr lang="en-GB" sz="1600" dirty="0" smtClean="0"/>
            <a:t>metastatic</a:t>
          </a:r>
          <a:endParaRPr lang="en-GB" sz="1600" dirty="0"/>
        </a:p>
      </dgm:t>
    </dgm:pt>
    <dgm:pt modelId="{60348951-F153-43B4-A363-740B50BD3C77}" type="parTrans" cxnId="{173603FA-6B95-498F-BB92-511099A1D952}">
      <dgm:prSet/>
      <dgm:spPr/>
      <dgm:t>
        <a:bodyPr/>
        <a:lstStyle/>
        <a:p>
          <a:endParaRPr lang="en-GB"/>
        </a:p>
      </dgm:t>
    </dgm:pt>
    <dgm:pt modelId="{85DD90FB-5AAC-4B41-B50D-13D5531F24DD}" type="sibTrans" cxnId="{173603FA-6B95-498F-BB92-511099A1D952}">
      <dgm:prSet/>
      <dgm:spPr/>
      <dgm:t>
        <a:bodyPr/>
        <a:lstStyle/>
        <a:p>
          <a:endParaRPr lang="en-GB"/>
        </a:p>
      </dgm:t>
    </dgm:pt>
    <dgm:pt modelId="{F520C4D9-DD9D-43C8-B2C6-E3EBCD9D74CB}">
      <dgm:prSet phldrT="[Text]" custT="1"/>
      <dgm:spPr/>
      <dgm:t>
        <a:bodyPr/>
        <a:lstStyle/>
        <a:p>
          <a:r>
            <a:rPr lang="en-GB" sz="1600" dirty="0" smtClean="0"/>
            <a:t>Boost or no boost</a:t>
          </a:r>
        </a:p>
      </dgm:t>
    </dgm:pt>
    <dgm:pt modelId="{91461A14-C03B-461F-8CBB-6FE0AC0C39FD}" type="parTrans" cxnId="{2AE6B85A-24CC-4CF1-A106-E1379C831CFE}">
      <dgm:prSet/>
      <dgm:spPr/>
      <dgm:t>
        <a:bodyPr/>
        <a:lstStyle/>
        <a:p>
          <a:endParaRPr lang="en-GB"/>
        </a:p>
      </dgm:t>
    </dgm:pt>
    <dgm:pt modelId="{F9FE2790-A930-45C9-9C83-8E448FC5CCBB}" type="sibTrans" cxnId="{2AE6B85A-24CC-4CF1-A106-E1379C831CFE}">
      <dgm:prSet/>
      <dgm:spPr/>
      <dgm:t>
        <a:bodyPr/>
        <a:lstStyle/>
        <a:p>
          <a:endParaRPr lang="en-GB"/>
        </a:p>
      </dgm:t>
    </dgm:pt>
    <dgm:pt modelId="{89E35D68-E2AC-45B5-B099-72FD53F2773E}">
      <dgm:prSet phldrT="[Text]" custT="1"/>
      <dgm:spPr/>
      <dgm:t>
        <a:bodyPr/>
        <a:lstStyle/>
        <a:p>
          <a:r>
            <a:rPr lang="en-GB" sz="2000" dirty="0" smtClean="0">
              <a:solidFill>
                <a:srgbClr val="FF0000"/>
              </a:solidFill>
            </a:rPr>
            <a:t>Treating regional LN or not, IMN or Not</a:t>
          </a:r>
        </a:p>
      </dgm:t>
    </dgm:pt>
    <dgm:pt modelId="{777D8B61-027A-4B8D-885A-B5C7DF1D2654}" type="parTrans" cxnId="{E3A1081C-6DBD-495C-ACBC-D76F91ED6F18}">
      <dgm:prSet/>
      <dgm:spPr/>
      <dgm:t>
        <a:bodyPr/>
        <a:lstStyle/>
        <a:p>
          <a:endParaRPr lang="en-GB"/>
        </a:p>
      </dgm:t>
    </dgm:pt>
    <dgm:pt modelId="{1357931D-A441-47C9-BF62-656E9C067EB5}" type="sibTrans" cxnId="{E3A1081C-6DBD-495C-ACBC-D76F91ED6F18}">
      <dgm:prSet/>
      <dgm:spPr/>
      <dgm:t>
        <a:bodyPr/>
        <a:lstStyle/>
        <a:p>
          <a:endParaRPr lang="en-GB"/>
        </a:p>
      </dgm:t>
    </dgm:pt>
    <dgm:pt modelId="{BD3EC511-F919-4EB8-9644-47388D363E82}">
      <dgm:prSet phldrT="[Text]" custT="1"/>
      <dgm:spPr/>
      <dgm:t>
        <a:bodyPr/>
        <a:lstStyle/>
        <a:p>
          <a:r>
            <a:rPr lang="en-GB" sz="2400" dirty="0" smtClean="0"/>
            <a:t>Modality</a:t>
          </a:r>
        </a:p>
        <a:p>
          <a:r>
            <a:rPr lang="en-GB" sz="2400" dirty="0" smtClean="0"/>
            <a:t> Technology </a:t>
          </a:r>
        </a:p>
      </dgm:t>
    </dgm:pt>
    <dgm:pt modelId="{1FDFE88B-C2CC-4D40-A58D-C9E0E3951AFE}" type="parTrans" cxnId="{7612BE57-1096-4ADB-A0F6-790AF8AFF60E}">
      <dgm:prSet/>
      <dgm:spPr/>
      <dgm:t>
        <a:bodyPr/>
        <a:lstStyle/>
        <a:p>
          <a:endParaRPr lang="en-GB"/>
        </a:p>
      </dgm:t>
    </dgm:pt>
    <dgm:pt modelId="{4B6B4377-271C-46BA-AD14-D6CFE20E8C87}" type="sibTrans" cxnId="{7612BE57-1096-4ADB-A0F6-790AF8AFF60E}">
      <dgm:prSet/>
      <dgm:spPr/>
      <dgm:t>
        <a:bodyPr/>
        <a:lstStyle/>
        <a:p>
          <a:endParaRPr lang="en-GB"/>
        </a:p>
      </dgm:t>
    </dgm:pt>
    <dgm:pt modelId="{56FBB12B-056C-419D-B3AA-BAF30732DE7B}">
      <dgm:prSet custT="1"/>
      <dgm:spPr/>
      <dgm:t>
        <a:bodyPr/>
        <a:lstStyle/>
        <a:p>
          <a:r>
            <a:rPr lang="en-GB" sz="1600" dirty="0" smtClean="0"/>
            <a:t>Photons, electrons or Protons</a:t>
          </a:r>
        </a:p>
      </dgm:t>
    </dgm:pt>
    <dgm:pt modelId="{8876BBD9-9A99-4112-A45E-63F54E061B4C}" type="parTrans" cxnId="{6865F3F3-BCF5-4197-B4E1-65DBA5CCE210}">
      <dgm:prSet/>
      <dgm:spPr/>
      <dgm:t>
        <a:bodyPr/>
        <a:lstStyle/>
        <a:p>
          <a:endParaRPr lang="en-GB"/>
        </a:p>
      </dgm:t>
    </dgm:pt>
    <dgm:pt modelId="{1AEEBF08-3820-4596-884B-8FF8AD89D9D7}" type="sibTrans" cxnId="{6865F3F3-BCF5-4197-B4E1-65DBA5CCE210}">
      <dgm:prSet/>
      <dgm:spPr/>
      <dgm:t>
        <a:bodyPr/>
        <a:lstStyle/>
        <a:p>
          <a:endParaRPr lang="en-GB"/>
        </a:p>
      </dgm:t>
    </dgm:pt>
    <dgm:pt modelId="{15902C26-75E4-4A72-AF4E-D27C4EB01520}">
      <dgm:prSet custT="1"/>
      <dgm:spPr/>
      <dgm:t>
        <a:bodyPr/>
        <a:lstStyle/>
        <a:p>
          <a:r>
            <a:rPr lang="en-GB" sz="1600" dirty="0" smtClean="0"/>
            <a:t>Methods of delivery radiations</a:t>
          </a:r>
        </a:p>
      </dgm:t>
    </dgm:pt>
    <dgm:pt modelId="{B2543320-AD02-417B-B515-054B3D37A467}" type="parTrans" cxnId="{1A58F19F-7772-4BF5-86B4-D7E964F812FC}">
      <dgm:prSet/>
      <dgm:spPr/>
      <dgm:t>
        <a:bodyPr/>
        <a:lstStyle/>
        <a:p>
          <a:endParaRPr lang="en-GB"/>
        </a:p>
      </dgm:t>
    </dgm:pt>
    <dgm:pt modelId="{0F0CAD90-FC5E-4DC2-A014-23073B3300C2}" type="sibTrans" cxnId="{1A58F19F-7772-4BF5-86B4-D7E964F812FC}">
      <dgm:prSet/>
      <dgm:spPr/>
      <dgm:t>
        <a:bodyPr/>
        <a:lstStyle/>
        <a:p>
          <a:endParaRPr lang="en-GB"/>
        </a:p>
      </dgm:t>
    </dgm:pt>
    <dgm:pt modelId="{53F38738-0347-44AC-A87E-62C20A6D3B97}">
      <dgm:prSet custT="1"/>
      <dgm:spPr/>
      <dgm:t>
        <a:bodyPr/>
        <a:lstStyle/>
        <a:p>
          <a:endParaRPr lang="en-GB" sz="1600" dirty="0" smtClean="0"/>
        </a:p>
      </dgm:t>
    </dgm:pt>
    <dgm:pt modelId="{DA2FB556-FAA6-4E6E-B540-F97259A75882}" type="parTrans" cxnId="{6BC2A50D-02C7-4D72-A9A8-6F557E077DEC}">
      <dgm:prSet/>
      <dgm:spPr/>
    </dgm:pt>
    <dgm:pt modelId="{932C82E6-0CE7-4FE4-8D76-6EAA8B9B75A5}" type="sibTrans" cxnId="{6BC2A50D-02C7-4D72-A9A8-6F557E077DEC}">
      <dgm:prSet/>
      <dgm:spPr/>
    </dgm:pt>
    <dgm:pt modelId="{BBDC95D9-D937-44AD-8336-E04300DC69B8}">
      <dgm:prSet phldrT="[Text]" custT="1"/>
      <dgm:spPr/>
      <dgm:t>
        <a:bodyPr/>
        <a:lstStyle/>
        <a:p>
          <a:r>
            <a:rPr lang="en-GB" sz="1600" dirty="0" smtClean="0"/>
            <a:t>Fractionation</a:t>
          </a:r>
        </a:p>
      </dgm:t>
    </dgm:pt>
    <dgm:pt modelId="{292C02BC-A553-4E63-B059-AE7F6FFBDED3}" type="parTrans" cxnId="{1191E32C-A84E-4D01-8FD6-25B2E732DA0B}">
      <dgm:prSet/>
      <dgm:spPr/>
    </dgm:pt>
    <dgm:pt modelId="{4B37D8F5-5CA7-4F66-B7D6-AB75D8D954B0}" type="sibTrans" cxnId="{1191E32C-A84E-4D01-8FD6-25B2E732DA0B}">
      <dgm:prSet/>
      <dgm:spPr/>
    </dgm:pt>
    <dgm:pt modelId="{ADFE0867-F4EF-4183-A510-B855F562445C}" type="pres">
      <dgm:prSet presAssocID="{7F50642D-0EF2-4EDF-9887-322BFB4037C5}" presName="linearFlow" presStyleCnt="0">
        <dgm:presLayoutVars>
          <dgm:dir/>
          <dgm:animLvl val="lvl"/>
          <dgm:resizeHandles val="exact"/>
        </dgm:presLayoutVars>
      </dgm:prSet>
      <dgm:spPr/>
      <dgm:t>
        <a:bodyPr/>
        <a:lstStyle/>
        <a:p>
          <a:endParaRPr lang="en-GB"/>
        </a:p>
      </dgm:t>
    </dgm:pt>
    <dgm:pt modelId="{DA9D3ACB-BB23-4C22-B65F-B2008EEB3FBA}" type="pres">
      <dgm:prSet presAssocID="{4F6A07BB-599B-4510-B363-4ECCAA1A6F0E}" presName="composite" presStyleCnt="0"/>
      <dgm:spPr/>
    </dgm:pt>
    <dgm:pt modelId="{0582CB59-8C67-4147-A3A0-63B3E7534FB1}" type="pres">
      <dgm:prSet presAssocID="{4F6A07BB-599B-4510-B363-4ECCAA1A6F0E}" presName="parentText" presStyleLbl="alignNode1" presStyleIdx="0" presStyleCnt="4" custScaleX="301999">
        <dgm:presLayoutVars>
          <dgm:chMax val="1"/>
          <dgm:bulletEnabled val="1"/>
        </dgm:presLayoutVars>
      </dgm:prSet>
      <dgm:spPr/>
      <dgm:t>
        <a:bodyPr/>
        <a:lstStyle/>
        <a:p>
          <a:endParaRPr lang="en-GB"/>
        </a:p>
      </dgm:t>
    </dgm:pt>
    <dgm:pt modelId="{C4C000BE-7A28-4A69-BB17-BEB971FE210B}" type="pres">
      <dgm:prSet presAssocID="{4F6A07BB-599B-4510-B363-4ECCAA1A6F0E}" presName="descendantText" presStyleLbl="alignAcc1" presStyleIdx="0" presStyleCnt="4" custScaleX="80426" custScaleY="112303" custLinFactNeighborX="25217" custLinFactNeighborY="-41">
        <dgm:presLayoutVars>
          <dgm:bulletEnabled val="1"/>
        </dgm:presLayoutVars>
      </dgm:prSet>
      <dgm:spPr/>
      <dgm:t>
        <a:bodyPr/>
        <a:lstStyle/>
        <a:p>
          <a:endParaRPr lang="en-GB"/>
        </a:p>
      </dgm:t>
    </dgm:pt>
    <dgm:pt modelId="{7C486134-50FB-45A7-A5A4-F4A9D1EB4E5B}" type="pres">
      <dgm:prSet presAssocID="{979DEA6A-87E1-4B50-A813-B621A40923DB}" presName="sp" presStyleCnt="0"/>
      <dgm:spPr/>
    </dgm:pt>
    <dgm:pt modelId="{B0777071-24F2-4863-A0A6-1EF1049FB95C}" type="pres">
      <dgm:prSet presAssocID="{7B2A9358-27CE-4C53-B4C3-FF64DF8CC31C}" presName="composite" presStyleCnt="0"/>
      <dgm:spPr/>
    </dgm:pt>
    <dgm:pt modelId="{354552D6-8DD5-4D87-B746-EB3536B004F4}" type="pres">
      <dgm:prSet presAssocID="{7B2A9358-27CE-4C53-B4C3-FF64DF8CC31C}" presName="parentText" presStyleLbl="alignNode1" presStyleIdx="1" presStyleCnt="4" custScaleX="299229">
        <dgm:presLayoutVars>
          <dgm:chMax val="1"/>
          <dgm:bulletEnabled val="1"/>
        </dgm:presLayoutVars>
      </dgm:prSet>
      <dgm:spPr/>
      <dgm:t>
        <a:bodyPr/>
        <a:lstStyle/>
        <a:p>
          <a:endParaRPr lang="en-GB"/>
        </a:p>
      </dgm:t>
    </dgm:pt>
    <dgm:pt modelId="{37CAD516-50D9-4771-9C28-DA13F7042DFD}" type="pres">
      <dgm:prSet presAssocID="{7B2A9358-27CE-4C53-B4C3-FF64DF8CC31C}" presName="descendantText" presStyleLbl="alignAcc1" presStyleIdx="1" presStyleCnt="4" custScaleX="70402" custLinFactNeighborX="2016" custLinFactNeighborY="-1228">
        <dgm:presLayoutVars>
          <dgm:bulletEnabled val="1"/>
        </dgm:presLayoutVars>
      </dgm:prSet>
      <dgm:spPr/>
      <dgm:t>
        <a:bodyPr/>
        <a:lstStyle/>
        <a:p>
          <a:endParaRPr lang="en-GB"/>
        </a:p>
      </dgm:t>
    </dgm:pt>
    <dgm:pt modelId="{C8839D98-0303-4C0C-ACA7-07029AEE462B}" type="pres">
      <dgm:prSet presAssocID="{00B947EE-7188-4851-88DD-597791CE513E}" presName="sp" presStyleCnt="0"/>
      <dgm:spPr/>
    </dgm:pt>
    <dgm:pt modelId="{92100C0B-2E72-4B14-941B-0E7EBEB71B89}" type="pres">
      <dgm:prSet presAssocID="{1348ACBD-7C92-40FE-83CB-43E860768475}" presName="composite" presStyleCnt="0"/>
      <dgm:spPr/>
    </dgm:pt>
    <dgm:pt modelId="{3D51A672-6411-4050-AFA8-7F2BC04A77D6}" type="pres">
      <dgm:prSet presAssocID="{1348ACBD-7C92-40FE-83CB-43E860768475}" presName="parentText" presStyleLbl="alignNode1" presStyleIdx="2" presStyleCnt="4" custScaleX="296949">
        <dgm:presLayoutVars>
          <dgm:chMax val="1"/>
          <dgm:bulletEnabled val="1"/>
        </dgm:presLayoutVars>
      </dgm:prSet>
      <dgm:spPr/>
      <dgm:t>
        <a:bodyPr/>
        <a:lstStyle/>
        <a:p>
          <a:endParaRPr lang="en-GB"/>
        </a:p>
      </dgm:t>
    </dgm:pt>
    <dgm:pt modelId="{3C60B43E-4675-4158-9599-B4B5DB7163B4}" type="pres">
      <dgm:prSet presAssocID="{1348ACBD-7C92-40FE-83CB-43E860768475}" presName="descendantText" presStyleLbl="alignAcc1" presStyleIdx="2" presStyleCnt="4" custScaleX="77592" custScaleY="100000" custLinFactNeighborX="3518" custLinFactNeighborY="-3682">
        <dgm:presLayoutVars>
          <dgm:bulletEnabled val="1"/>
        </dgm:presLayoutVars>
      </dgm:prSet>
      <dgm:spPr/>
      <dgm:t>
        <a:bodyPr/>
        <a:lstStyle/>
        <a:p>
          <a:endParaRPr lang="en-GB"/>
        </a:p>
      </dgm:t>
    </dgm:pt>
    <dgm:pt modelId="{6D436333-2598-40BE-90AF-4AE9D6971854}" type="pres">
      <dgm:prSet presAssocID="{E7E83694-99CD-4DED-B4A2-1FB74E6F1DDE}" presName="sp" presStyleCnt="0"/>
      <dgm:spPr/>
    </dgm:pt>
    <dgm:pt modelId="{9171847D-5C26-4126-80C1-0AC4CE2A1238}" type="pres">
      <dgm:prSet presAssocID="{BD3EC511-F919-4EB8-9644-47388D363E82}" presName="composite" presStyleCnt="0"/>
      <dgm:spPr/>
    </dgm:pt>
    <dgm:pt modelId="{402DE4AE-00AE-4825-911A-7BE065FC2D15}" type="pres">
      <dgm:prSet presAssocID="{BD3EC511-F919-4EB8-9644-47388D363E82}" presName="parentText" presStyleLbl="alignNode1" presStyleIdx="3" presStyleCnt="4" custScaleX="294105">
        <dgm:presLayoutVars>
          <dgm:chMax val="1"/>
          <dgm:bulletEnabled val="1"/>
        </dgm:presLayoutVars>
      </dgm:prSet>
      <dgm:spPr/>
      <dgm:t>
        <a:bodyPr/>
        <a:lstStyle/>
        <a:p>
          <a:endParaRPr lang="en-GB"/>
        </a:p>
      </dgm:t>
    </dgm:pt>
    <dgm:pt modelId="{93A1AD05-19BF-43AF-870C-999AA55E5C78}" type="pres">
      <dgm:prSet presAssocID="{BD3EC511-F919-4EB8-9644-47388D363E82}" presName="descendantText" presStyleLbl="alignAcc1" presStyleIdx="3" presStyleCnt="4" custScaleX="81754" custLinFactNeighborX="5852" custLinFactNeighborY="2455">
        <dgm:presLayoutVars>
          <dgm:bulletEnabled val="1"/>
        </dgm:presLayoutVars>
      </dgm:prSet>
      <dgm:spPr/>
      <dgm:t>
        <a:bodyPr/>
        <a:lstStyle/>
        <a:p>
          <a:endParaRPr lang="en-GB"/>
        </a:p>
      </dgm:t>
    </dgm:pt>
  </dgm:ptLst>
  <dgm:cxnLst>
    <dgm:cxn modelId="{173603FA-6B95-498F-BB92-511099A1D952}" srcId="{4F6A07BB-599B-4510-B363-4ECCAA1A6F0E}" destId="{31BB4542-EF64-46C1-987B-EA1373C27CCF}" srcOrd="2" destOrd="0" parTransId="{60348951-F153-43B4-A363-740B50BD3C77}" sibTransId="{85DD90FB-5AAC-4B41-B50D-13D5531F24DD}"/>
    <dgm:cxn modelId="{4E887D14-8CE2-4AD5-ACB0-5BF559355ACA}" type="presOf" srcId="{F520C4D9-DD9D-43C8-B2C6-E3EBCD9D74CB}" destId="{3C60B43E-4675-4158-9599-B4B5DB7163B4}" srcOrd="0" destOrd="1" presId="urn:microsoft.com/office/officeart/2005/8/layout/chevron2"/>
    <dgm:cxn modelId="{61A691AC-1130-40BD-AF80-429313B52297}" type="presOf" srcId="{CA757BC5-DB82-4E69-830C-CEC7FE39684D}" destId="{37CAD516-50D9-4771-9C28-DA13F7042DFD}" srcOrd="0" destOrd="0" presId="urn:microsoft.com/office/officeart/2005/8/layout/chevron2"/>
    <dgm:cxn modelId="{226165EE-1906-4326-94E9-F358B12D46A8}" type="presOf" srcId="{15902C26-75E4-4A72-AF4E-D27C4EB01520}" destId="{93A1AD05-19BF-43AF-870C-999AA55E5C78}" srcOrd="0" destOrd="1" presId="urn:microsoft.com/office/officeart/2005/8/layout/chevron2"/>
    <dgm:cxn modelId="{C66AA4C9-3E2E-4AFB-BF61-8A8AF07871C1}" srcId="{4F6A07BB-599B-4510-B363-4ECCAA1A6F0E}" destId="{9CFA3768-A908-4FFD-A651-076E981E246C}" srcOrd="1" destOrd="0" parTransId="{DC6F8A2B-88FF-4576-BFDA-7647ED72381D}" sibTransId="{52CB04C8-DDC6-4696-85AD-2899B35CAB15}"/>
    <dgm:cxn modelId="{2AE6B85A-24CC-4CF1-A106-E1379C831CFE}" srcId="{1348ACBD-7C92-40FE-83CB-43E860768475}" destId="{F520C4D9-DD9D-43C8-B2C6-E3EBCD9D74CB}" srcOrd="1" destOrd="0" parTransId="{91461A14-C03B-461F-8CBB-6FE0AC0C39FD}" sibTransId="{F9FE2790-A930-45C9-9C83-8E448FC5CCBB}"/>
    <dgm:cxn modelId="{4BFFF4F3-28D3-4967-8727-A2092AEB20A5}" type="presOf" srcId="{338F413B-C91F-425C-AC25-B4FEA2764807}" destId="{C4C000BE-7A28-4A69-BB17-BEB971FE210B}" srcOrd="0" destOrd="0" presId="urn:microsoft.com/office/officeart/2005/8/layout/chevron2"/>
    <dgm:cxn modelId="{DCBB22C4-3495-4467-BCE6-5F8B62EE915D}" srcId="{7F50642D-0EF2-4EDF-9887-322BFB4037C5}" destId="{7B2A9358-27CE-4C53-B4C3-FF64DF8CC31C}" srcOrd="1" destOrd="0" parTransId="{EE851C01-623A-4F97-B7B3-784117E3E170}" sibTransId="{00B947EE-7188-4851-88DD-597791CE513E}"/>
    <dgm:cxn modelId="{9934912A-93FD-4D6B-AA51-D5BE20AE84E5}" type="presOf" srcId="{4F6A07BB-599B-4510-B363-4ECCAA1A6F0E}" destId="{0582CB59-8C67-4147-A3A0-63B3E7534FB1}" srcOrd="0" destOrd="0" presId="urn:microsoft.com/office/officeart/2005/8/layout/chevron2"/>
    <dgm:cxn modelId="{73058AFE-67E4-4453-8017-2DF5ED1DFFA6}" type="presOf" srcId="{1348ACBD-7C92-40FE-83CB-43E860768475}" destId="{3D51A672-6411-4050-AFA8-7F2BC04A77D6}" srcOrd="0" destOrd="0" presId="urn:microsoft.com/office/officeart/2005/8/layout/chevron2"/>
    <dgm:cxn modelId="{9EED569A-1AF0-453A-AD56-C4261DE83E9B}" type="presOf" srcId="{56FBB12B-056C-419D-B3AA-BAF30732DE7B}" destId="{93A1AD05-19BF-43AF-870C-999AA55E5C78}" srcOrd="0" destOrd="0" presId="urn:microsoft.com/office/officeart/2005/8/layout/chevron2"/>
    <dgm:cxn modelId="{DAA82BC9-04D4-43CF-828B-8C4B370B59EC}" type="presOf" srcId="{BD3EC511-F919-4EB8-9644-47388D363E82}" destId="{402DE4AE-00AE-4825-911A-7BE065FC2D15}" srcOrd="0" destOrd="0" presId="urn:microsoft.com/office/officeart/2005/8/layout/chevron2"/>
    <dgm:cxn modelId="{B3FE1D84-D1BD-4C10-9C55-3B1A530D3DE4}" srcId="{7B2A9358-27CE-4C53-B4C3-FF64DF8CC31C}" destId="{CA757BC5-DB82-4E69-830C-CEC7FE39684D}" srcOrd="0" destOrd="0" parTransId="{232C0614-7C80-4DD0-9C55-A124338DF1D8}" sibTransId="{57C0363A-57BC-48BC-AC1F-9439115F4871}"/>
    <dgm:cxn modelId="{FABB9B29-914F-4F91-860D-5409426E0D4C}" type="presOf" srcId="{7B2A9358-27CE-4C53-B4C3-FF64DF8CC31C}" destId="{354552D6-8DD5-4D87-B746-EB3536B004F4}" srcOrd="0" destOrd="0" presId="urn:microsoft.com/office/officeart/2005/8/layout/chevron2"/>
    <dgm:cxn modelId="{E4ADBF91-2437-4A08-A046-88509A069E7F}" srcId="{7F50642D-0EF2-4EDF-9887-322BFB4037C5}" destId="{1348ACBD-7C92-40FE-83CB-43E860768475}" srcOrd="2" destOrd="0" parTransId="{F910D254-FE25-40DB-8A0F-E30C3D5BE08A}" sibTransId="{E7E83694-99CD-4DED-B4A2-1FB74E6F1DDE}"/>
    <dgm:cxn modelId="{E3A1081C-6DBD-495C-ACBC-D76F91ED6F18}" srcId="{1348ACBD-7C92-40FE-83CB-43E860768475}" destId="{89E35D68-E2AC-45B5-B099-72FD53F2773E}" srcOrd="2" destOrd="0" parTransId="{777D8B61-027A-4B8D-885A-B5C7DF1D2654}" sibTransId="{1357931D-A441-47C9-BF62-656E9C067EB5}"/>
    <dgm:cxn modelId="{1A58F19F-7772-4BF5-86B4-D7E964F812FC}" srcId="{BD3EC511-F919-4EB8-9644-47388D363E82}" destId="{15902C26-75E4-4A72-AF4E-D27C4EB01520}" srcOrd="1" destOrd="0" parTransId="{B2543320-AD02-417B-B515-054B3D37A467}" sibTransId="{0F0CAD90-FC5E-4DC2-A014-23073B3300C2}"/>
    <dgm:cxn modelId="{81F36BBD-278B-4281-94B3-A37E23D35B6C}" type="presOf" srcId="{9CFA3768-A908-4FFD-A651-076E981E246C}" destId="{C4C000BE-7A28-4A69-BB17-BEB971FE210B}" srcOrd="0" destOrd="1" presId="urn:microsoft.com/office/officeart/2005/8/layout/chevron2"/>
    <dgm:cxn modelId="{4DCE51A7-F83B-4176-B02D-FEED9717037B}" type="presOf" srcId="{7F50642D-0EF2-4EDF-9887-322BFB4037C5}" destId="{ADFE0867-F4EF-4183-A510-B855F562445C}" srcOrd="0" destOrd="0" presId="urn:microsoft.com/office/officeart/2005/8/layout/chevron2"/>
    <dgm:cxn modelId="{03BE023A-5F43-40FE-8732-8D889FD75DBC}" type="presOf" srcId="{53F38738-0347-44AC-A87E-62C20A6D3B97}" destId="{93A1AD05-19BF-43AF-870C-999AA55E5C78}" srcOrd="0" destOrd="2" presId="urn:microsoft.com/office/officeart/2005/8/layout/chevron2"/>
    <dgm:cxn modelId="{7F4FCC1E-77EE-4CA1-87D0-71BA53303418}" srcId="{4F6A07BB-599B-4510-B363-4ECCAA1A6F0E}" destId="{338F413B-C91F-425C-AC25-B4FEA2764807}" srcOrd="0" destOrd="0" parTransId="{E38BED38-EBD6-46CF-A640-2E4C41F55931}" sibTransId="{49C1FEC8-9ADD-48E1-BBD1-2E8FA7A70A9E}"/>
    <dgm:cxn modelId="{35E8B6DA-443C-4DBF-BED2-FD83DE76A79B}" type="presOf" srcId="{CD34C2C8-D39C-4F4C-B2EB-214D7E371B4D}" destId="{3C60B43E-4675-4158-9599-B4B5DB7163B4}" srcOrd="0" destOrd="0" presId="urn:microsoft.com/office/officeart/2005/8/layout/chevron2"/>
    <dgm:cxn modelId="{D6F0876F-2F78-4336-A43E-7C50B4C056D8}" type="presOf" srcId="{BBDC95D9-D937-44AD-8336-E04300DC69B8}" destId="{37CAD516-50D9-4771-9C28-DA13F7042DFD}" srcOrd="0" destOrd="1" presId="urn:microsoft.com/office/officeart/2005/8/layout/chevron2"/>
    <dgm:cxn modelId="{CF13E649-A2B7-4B61-93DA-890EF3B96252}" srcId="{1348ACBD-7C92-40FE-83CB-43E860768475}" destId="{CD34C2C8-D39C-4F4C-B2EB-214D7E371B4D}" srcOrd="0" destOrd="0" parTransId="{58EEA6A1-35A2-4D2D-94B2-1C36F21F32DF}" sibTransId="{BA212615-2B11-4C43-A0BC-97B79329E7CB}"/>
    <dgm:cxn modelId="{DB9A0280-7AAD-4FE3-835F-411330045E2F}" type="presOf" srcId="{31BB4542-EF64-46C1-987B-EA1373C27CCF}" destId="{C4C000BE-7A28-4A69-BB17-BEB971FE210B}" srcOrd="0" destOrd="2" presId="urn:microsoft.com/office/officeart/2005/8/layout/chevron2"/>
    <dgm:cxn modelId="{7528BA81-8135-4BA3-BAF3-0F1D42E7EBAA}" srcId="{7F50642D-0EF2-4EDF-9887-322BFB4037C5}" destId="{4F6A07BB-599B-4510-B363-4ECCAA1A6F0E}" srcOrd="0" destOrd="0" parTransId="{BBDCFC63-8C61-4784-A10B-8855B67B2D81}" sibTransId="{979DEA6A-87E1-4B50-A813-B621A40923DB}"/>
    <dgm:cxn modelId="{1191E32C-A84E-4D01-8FD6-25B2E732DA0B}" srcId="{7B2A9358-27CE-4C53-B4C3-FF64DF8CC31C}" destId="{BBDC95D9-D937-44AD-8336-E04300DC69B8}" srcOrd="1" destOrd="0" parTransId="{292C02BC-A553-4E63-B059-AE7F6FFBDED3}" sibTransId="{4B37D8F5-5CA7-4F66-B7D6-AB75D8D954B0}"/>
    <dgm:cxn modelId="{6BC2A50D-02C7-4D72-A9A8-6F557E077DEC}" srcId="{BD3EC511-F919-4EB8-9644-47388D363E82}" destId="{53F38738-0347-44AC-A87E-62C20A6D3B97}" srcOrd="2" destOrd="0" parTransId="{DA2FB556-FAA6-4E6E-B540-F97259A75882}" sibTransId="{932C82E6-0CE7-4FE4-8D76-6EAA8B9B75A5}"/>
    <dgm:cxn modelId="{7612BE57-1096-4ADB-A0F6-790AF8AFF60E}" srcId="{7F50642D-0EF2-4EDF-9887-322BFB4037C5}" destId="{BD3EC511-F919-4EB8-9644-47388D363E82}" srcOrd="3" destOrd="0" parTransId="{1FDFE88B-C2CC-4D40-A58D-C9E0E3951AFE}" sibTransId="{4B6B4377-271C-46BA-AD14-D6CFE20E8C87}"/>
    <dgm:cxn modelId="{5DDE8F0B-AFE0-42F1-8118-659E338F8AAB}" type="presOf" srcId="{89E35D68-E2AC-45B5-B099-72FD53F2773E}" destId="{3C60B43E-4675-4158-9599-B4B5DB7163B4}" srcOrd="0" destOrd="2" presId="urn:microsoft.com/office/officeart/2005/8/layout/chevron2"/>
    <dgm:cxn modelId="{6865F3F3-BCF5-4197-B4E1-65DBA5CCE210}" srcId="{BD3EC511-F919-4EB8-9644-47388D363E82}" destId="{56FBB12B-056C-419D-B3AA-BAF30732DE7B}" srcOrd="0" destOrd="0" parTransId="{8876BBD9-9A99-4112-A45E-63F54E061B4C}" sibTransId="{1AEEBF08-3820-4596-884B-8FF8AD89D9D7}"/>
    <dgm:cxn modelId="{910C4158-6CCF-4734-BD2F-3D1FC9F8AE25}" type="presParOf" srcId="{ADFE0867-F4EF-4183-A510-B855F562445C}" destId="{DA9D3ACB-BB23-4C22-B65F-B2008EEB3FBA}" srcOrd="0" destOrd="0" presId="urn:microsoft.com/office/officeart/2005/8/layout/chevron2"/>
    <dgm:cxn modelId="{10AC51DC-2FC5-4A5B-8D52-4215EBAC0EB3}" type="presParOf" srcId="{DA9D3ACB-BB23-4C22-B65F-B2008EEB3FBA}" destId="{0582CB59-8C67-4147-A3A0-63B3E7534FB1}" srcOrd="0" destOrd="0" presId="urn:microsoft.com/office/officeart/2005/8/layout/chevron2"/>
    <dgm:cxn modelId="{A9625D2D-25CA-4779-B21D-375BAD3C716E}" type="presParOf" srcId="{DA9D3ACB-BB23-4C22-B65F-B2008EEB3FBA}" destId="{C4C000BE-7A28-4A69-BB17-BEB971FE210B}" srcOrd="1" destOrd="0" presId="urn:microsoft.com/office/officeart/2005/8/layout/chevron2"/>
    <dgm:cxn modelId="{449F9507-D994-47DF-A1AE-1E9261DDAB3C}" type="presParOf" srcId="{ADFE0867-F4EF-4183-A510-B855F562445C}" destId="{7C486134-50FB-45A7-A5A4-F4A9D1EB4E5B}" srcOrd="1" destOrd="0" presId="urn:microsoft.com/office/officeart/2005/8/layout/chevron2"/>
    <dgm:cxn modelId="{97902336-8FFB-4293-BFEA-E1242A200AD3}" type="presParOf" srcId="{ADFE0867-F4EF-4183-A510-B855F562445C}" destId="{B0777071-24F2-4863-A0A6-1EF1049FB95C}" srcOrd="2" destOrd="0" presId="urn:microsoft.com/office/officeart/2005/8/layout/chevron2"/>
    <dgm:cxn modelId="{808D9574-2790-4044-BC59-B9E7D1CE0C16}" type="presParOf" srcId="{B0777071-24F2-4863-A0A6-1EF1049FB95C}" destId="{354552D6-8DD5-4D87-B746-EB3536B004F4}" srcOrd="0" destOrd="0" presId="urn:microsoft.com/office/officeart/2005/8/layout/chevron2"/>
    <dgm:cxn modelId="{E73D4E22-9DB1-476B-835D-9F21F84F6F62}" type="presParOf" srcId="{B0777071-24F2-4863-A0A6-1EF1049FB95C}" destId="{37CAD516-50D9-4771-9C28-DA13F7042DFD}" srcOrd="1" destOrd="0" presId="urn:microsoft.com/office/officeart/2005/8/layout/chevron2"/>
    <dgm:cxn modelId="{2197BBAA-D720-445B-A4D4-95AAB7BE0C93}" type="presParOf" srcId="{ADFE0867-F4EF-4183-A510-B855F562445C}" destId="{C8839D98-0303-4C0C-ACA7-07029AEE462B}" srcOrd="3" destOrd="0" presId="urn:microsoft.com/office/officeart/2005/8/layout/chevron2"/>
    <dgm:cxn modelId="{CC63921E-DD42-49DF-97C4-DB7E6EE9C986}" type="presParOf" srcId="{ADFE0867-F4EF-4183-A510-B855F562445C}" destId="{92100C0B-2E72-4B14-941B-0E7EBEB71B89}" srcOrd="4" destOrd="0" presId="urn:microsoft.com/office/officeart/2005/8/layout/chevron2"/>
    <dgm:cxn modelId="{F8613A57-0729-493A-AAF8-D67F2BDC1B47}" type="presParOf" srcId="{92100C0B-2E72-4B14-941B-0E7EBEB71B89}" destId="{3D51A672-6411-4050-AFA8-7F2BC04A77D6}" srcOrd="0" destOrd="0" presId="urn:microsoft.com/office/officeart/2005/8/layout/chevron2"/>
    <dgm:cxn modelId="{D1D98782-2C45-4DC7-8264-A75E96D0298B}" type="presParOf" srcId="{92100C0B-2E72-4B14-941B-0E7EBEB71B89}" destId="{3C60B43E-4675-4158-9599-B4B5DB7163B4}" srcOrd="1" destOrd="0" presId="urn:microsoft.com/office/officeart/2005/8/layout/chevron2"/>
    <dgm:cxn modelId="{AC137F77-97BD-4020-919D-7964CCDAC554}" type="presParOf" srcId="{ADFE0867-F4EF-4183-A510-B855F562445C}" destId="{6D436333-2598-40BE-90AF-4AE9D6971854}" srcOrd="5" destOrd="0" presId="urn:microsoft.com/office/officeart/2005/8/layout/chevron2"/>
    <dgm:cxn modelId="{FC0D4201-3120-4308-BE93-C6836AEE0EF3}" type="presParOf" srcId="{ADFE0867-F4EF-4183-A510-B855F562445C}" destId="{9171847D-5C26-4126-80C1-0AC4CE2A1238}" srcOrd="6" destOrd="0" presId="urn:microsoft.com/office/officeart/2005/8/layout/chevron2"/>
    <dgm:cxn modelId="{FDF6B7C9-EA81-4CE2-919A-F0E6FCA38AEE}" type="presParOf" srcId="{9171847D-5C26-4126-80C1-0AC4CE2A1238}" destId="{402DE4AE-00AE-4825-911A-7BE065FC2D15}" srcOrd="0" destOrd="0" presId="urn:microsoft.com/office/officeart/2005/8/layout/chevron2"/>
    <dgm:cxn modelId="{D5BB9A00-F5A0-466F-970A-7A08B80E2BEA}" type="presParOf" srcId="{9171847D-5C26-4126-80C1-0AC4CE2A1238}" destId="{93A1AD05-19BF-43AF-870C-999AA55E5C7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2CB59-8C67-4147-A3A0-63B3E7534FB1}">
      <dsp:nvSpPr>
        <dsp:cNvPr id="0" name=""/>
        <dsp:cNvSpPr/>
      </dsp:nvSpPr>
      <dsp:spPr>
        <a:xfrm rot="5400000">
          <a:off x="834686" y="-636712"/>
          <a:ext cx="1237784" cy="2616667"/>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smtClean="0"/>
        </a:p>
        <a:p>
          <a:pPr lvl="0" algn="ctr" defTabSz="1066800">
            <a:lnSpc>
              <a:spcPct val="90000"/>
            </a:lnSpc>
            <a:spcBef>
              <a:spcPct val="0"/>
            </a:spcBef>
            <a:spcAft>
              <a:spcPct val="35000"/>
            </a:spcAft>
          </a:pPr>
          <a:r>
            <a:rPr lang="en-GB" sz="2400" kern="1200" dirty="0" smtClean="0"/>
            <a:t>Stage </a:t>
          </a:r>
          <a:endParaRPr lang="en-GB" sz="2400" kern="1200" dirty="0"/>
        </a:p>
      </dsp:txBody>
      <dsp:txXfrm rot="5400000">
        <a:off x="834686" y="-636712"/>
        <a:ext cx="1237784" cy="2616667"/>
      </dsp:txXfrm>
    </dsp:sp>
    <dsp:sp modelId="{C4C000BE-7A28-4A69-BB17-BEB971FE210B}">
      <dsp:nvSpPr>
        <dsp:cNvPr id="0" name=""/>
        <dsp:cNvSpPr/>
      </dsp:nvSpPr>
      <dsp:spPr>
        <a:xfrm rot="5400000">
          <a:off x="4806663" y="-2058836"/>
          <a:ext cx="904019" cy="502745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Early</a:t>
          </a:r>
          <a:endParaRPr lang="en-GB" sz="1600" kern="1200" dirty="0"/>
        </a:p>
        <a:p>
          <a:pPr marL="171450" lvl="1" indent="-171450" algn="l" defTabSz="711200">
            <a:lnSpc>
              <a:spcPct val="90000"/>
            </a:lnSpc>
            <a:spcBef>
              <a:spcPct val="0"/>
            </a:spcBef>
            <a:spcAft>
              <a:spcPct val="15000"/>
            </a:spcAft>
            <a:buChar char="••"/>
          </a:pPr>
          <a:r>
            <a:rPr lang="en-GB" sz="1600" kern="1200" dirty="0" smtClean="0"/>
            <a:t>Locally advanced</a:t>
          </a:r>
          <a:endParaRPr lang="en-GB" sz="1600" kern="1200" dirty="0"/>
        </a:p>
        <a:p>
          <a:pPr marL="171450" lvl="1" indent="-171450" algn="l" defTabSz="711200">
            <a:lnSpc>
              <a:spcPct val="90000"/>
            </a:lnSpc>
            <a:spcBef>
              <a:spcPct val="0"/>
            </a:spcBef>
            <a:spcAft>
              <a:spcPct val="15000"/>
            </a:spcAft>
            <a:buChar char="••"/>
          </a:pPr>
          <a:r>
            <a:rPr lang="en-GB" sz="1600" kern="1200" dirty="0" smtClean="0"/>
            <a:t>metastatic</a:t>
          </a:r>
          <a:endParaRPr lang="en-GB" sz="1600" kern="1200" dirty="0"/>
        </a:p>
      </dsp:txBody>
      <dsp:txXfrm rot="5400000">
        <a:off x="4806663" y="-2058836"/>
        <a:ext cx="904019" cy="5027453"/>
      </dsp:txXfrm>
    </dsp:sp>
    <dsp:sp modelId="{354552D6-8DD5-4D87-B746-EB3536B004F4}">
      <dsp:nvSpPr>
        <dsp:cNvPr id="0" name=""/>
        <dsp:cNvSpPr/>
      </dsp:nvSpPr>
      <dsp:spPr>
        <a:xfrm rot="5400000">
          <a:off x="822686" y="468046"/>
          <a:ext cx="1237784" cy="259266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Value and toxicity</a:t>
          </a:r>
        </a:p>
      </dsp:txBody>
      <dsp:txXfrm rot="5400000">
        <a:off x="822686" y="468046"/>
        <a:ext cx="1237784" cy="2592666"/>
      </dsp:txXfrm>
    </dsp:sp>
    <dsp:sp modelId="{37CAD516-50D9-4771-9C28-DA13F7042DFD}">
      <dsp:nvSpPr>
        <dsp:cNvPr id="0" name=""/>
        <dsp:cNvSpPr/>
      </dsp:nvSpPr>
      <dsp:spPr>
        <a:xfrm rot="5400000">
          <a:off x="4318799" y="-388284"/>
          <a:ext cx="804559" cy="385234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Radiotherapy or no Radiotherapy</a:t>
          </a:r>
        </a:p>
        <a:p>
          <a:pPr marL="171450" lvl="1" indent="-171450" algn="l" defTabSz="711200">
            <a:lnSpc>
              <a:spcPct val="90000"/>
            </a:lnSpc>
            <a:spcBef>
              <a:spcPct val="0"/>
            </a:spcBef>
            <a:spcAft>
              <a:spcPct val="15000"/>
            </a:spcAft>
            <a:buChar char="••"/>
          </a:pPr>
          <a:r>
            <a:rPr lang="en-GB" sz="1600" kern="1200" dirty="0" smtClean="0"/>
            <a:t>Dose and Fractionation</a:t>
          </a:r>
        </a:p>
      </dsp:txBody>
      <dsp:txXfrm rot="5400000">
        <a:off x="4318799" y="-388284"/>
        <a:ext cx="804559" cy="3852344"/>
      </dsp:txXfrm>
    </dsp:sp>
    <dsp:sp modelId="{3D51A672-6411-4050-AFA8-7F2BC04A77D6}">
      <dsp:nvSpPr>
        <dsp:cNvPr id="0" name=""/>
        <dsp:cNvSpPr/>
      </dsp:nvSpPr>
      <dsp:spPr>
        <a:xfrm rot="5400000">
          <a:off x="812809" y="1570682"/>
          <a:ext cx="1237784" cy="257291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smtClean="0"/>
        </a:p>
        <a:p>
          <a:pPr lvl="0" algn="ctr" defTabSz="1066800">
            <a:lnSpc>
              <a:spcPct val="90000"/>
            </a:lnSpc>
            <a:spcBef>
              <a:spcPct val="0"/>
            </a:spcBef>
            <a:spcAft>
              <a:spcPct val="35000"/>
            </a:spcAft>
          </a:pPr>
          <a:r>
            <a:rPr lang="en-GB" sz="2400" kern="1200" dirty="0" smtClean="0"/>
            <a:t>volume</a:t>
          </a:r>
        </a:p>
      </dsp:txBody>
      <dsp:txXfrm rot="5400000">
        <a:off x="812809" y="1570682"/>
        <a:ext cx="1237784" cy="2572911"/>
      </dsp:txXfrm>
    </dsp:sp>
    <dsp:sp modelId="{3C60B43E-4675-4158-9599-B4B5DB7163B4}">
      <dsp:nvSpPr>
        <dsp:cNvPr id="0" name=""/>
        <dsp:cNvSpPr/>
      </dsp:nvSpPr>
      <dsp:spPr>
        <a:xfrm rot="5400000">
          <a:off x="4690188" y="271208"/>
          <a:ext cx="804559" cy="467938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What to treat? WBRT Vs PBRT</a:t>
          </a:r>
        </a:p>
        <a:p>
          <a:pPr marL="171450" lvl="1" indent="-171450" algn="l" defTabSz="711200">
            <a:lnSpc>
              <a:spcPct val="90000"/>
            </a:lnSpc>
            <a:spcBef>
              <a:spcPct val="0"/>
            </a:spcBef>
            <a:spcAft>
              <a:spcPct val="15000"/>
            </a:spcAft>
            <a:buChar char="••"/>
          </a:pPr>
          <a:r>
            <a:rPr lang="en-GB" sz="1600" kern="1200" dirty="0" smtClean="0"/>
            <a:t>Boost or no boost</a:t>
          </a:r>
        </a:p>
        <a:p>
          <a:pPr marL="171450" lvl="1" indent="-171450" algn="l" defTabSz="711200">
            <a:lnSpc>
              <a:spcPct val="90000"/>
            </a:lnSpc>
            <a:spcBef>
              <a:spcPct val="0"/>
            </a:spcBef>
            <a:spcAft>
              <a:spcPct val="15000"/>
            </a:spcAft>
            <a:buChar char="••"/>
          </a:pPr>
          <a:r>
            <a:rPr lang="en-GB" sz="1600" kern="1200" dirty="0" smtClean="0"/>
            <a:t>Treating regional LN or not, IMN or Not</a:t>
          </a:r>
        </a:p>
      </dsp:txBody>
      <dsp:txXfrm rot="5400000">
        <a:off x="4690188" y="271208"/>
        <a:ext cx="804559" cy="4679387"/>
      </dsp:txXfrm>
    </dsp:sp>
    <dsp:sp modelId="{402DE4AE-00AE-4825-911A-7BE065FC2D15}">
      <dsp:nvSpPr>
        <dsp:cNvPr id="0" name=""/>
        <dsp:cNvSpPr/>
      </dsp:nvSpPr>
      <dsp:spPr>
        <a:xfrm rot="5400000">
          <a:off x="800488" y="2675762"/>
          <a:ext cx="1237784" cy="254826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Modality</a:t>
          </a:r>
        </a:p>
        <a:p>
          <a:pPr lvl="0" algn="ctr" defTabSz="1066800">
            <a:lnSpc>
              <a:spcPct val="90000"/>
            </a:lnSpc>
            <a:spcBef>
              <a:spcPct val="0"/>
            </a:spcBef>
            <a:spcAft>
              <a:spcPct val="35000"/>
            </a:spcAft>
          </a:pPr>
          <a:r>
            <a:rPr lang="en-GB" sz="2400" kern="1200" dirty="0" smtClean="0"/>
            <a:t> Technology </a:t>
          </a:r>
        </a:p>
      </dsp:txBody>
      <dsp:txXfrm rot="5400000">
        <a:off x="800488" y="2675762"/>
        <a:ext cx="1237784" cy="2548269"/>
      </dsp:txXfrm>
    </dsp:sp>
    <dsp:sp modelId="{93A1AD05-19BF-43AF-870C-999AA55E5C78}">
      <dsp:nvSpPr>
        <dsp:cNvPr id="0" name=""/>
        <dsp:cNvSpPr/>
      </dsp:nvSpPr>
      <dsp:spPr>
        <a:xfrm rot="5400000">
          <a:off x="4772694" y="1155611"/>
          <a:ext cx="804559" cy="519485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Photons, electrons or Protons</a:t>
          </a:r>
        </a:p>
        <a:p>
          <a:pPr marL="171450" lvl="1" indent="-171450" algn="l" defTabSz="711200">
            <a:lnSpc>
              <a:spcPct val="90000"/>
            </a:lnSpc>
            <a:spcBef>
              <a:spcPct val="0"/>
            </a:spcBef>
            <a:spcAft>
              <a:spcPct val="15000"/>
            </a:spcAft>
            <a:buChar char="••"/>
          </a:pPr>
          <a:r>
            <a:rPr lang="en-GB" sz="1600" kern="1200" dirty="0" smtClean="0"/>
            <a:t>Methods of delivery radiations</a:t>
          </a:r>
        </a:p>
      </dsp:txBody>
      <dsp:txXfrm rot="5400000">
        <a:off x="4772694" y="1155611"/>
        <a:ext cx="804559" cy="519485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2CB59-8C67-4147-A3A0-63B3E7534FB1}">
      <dsp:nvSpPr>
        <dsp:cNvPr id="0" name=""/>
        <dsp:cNvSpPr/>
      </dsp:nvSpPr>
      <dsp:spPr>
        <a:xfrm rot="5400000">
          <a:off x="834686" y="-636712"/>
          <a:ext cx="1237784" cy="2616667"/>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smtClean="0"/>
        </a:p>
        <a:p>
          <a:pPr lvl="0" algn="ctr" defTabSz="1066800">
            <a:lnSpc>
              <a:spcPct val="90000"/>
            </a:lnSpc>
            <a:spcBef>
              <a:spcPct val="0"/>
            </a:spcBef>
            <a:spcAft>
              <a:spcPct val="35000"/>
            </a:spcAft>
          </a:pPr>
          <a:r>
            <a:rPr lang="en-GB" sz="2400" kern="1200" dirty="0" smtClean="0"/>
            <a:t>Stage </a:t>
          </a:r>
          <a:endParaRPr lang="en-GB" sz="2400" kern="1200" dirty="0"/>
        </a:p>
      </dsp:txBody>
      <dsp:txXfrm rot="5400000">
        <a:off x="834686" y="-636712"/>
        <a:ext cx="1237784" cy="2616667"/>
      </dsp:txXfrm>
    </dsp:sp>
    <dsp:sp modelId="{C4C000BE-7A28-4A69-BB17-BEB971FE210B}">
      <dsp:nvSpPr>
        <dsp:cNvPr id="0" name=""/>
        <dsp:cNvSpPr/>
      </dsp:nvSpPr>
      <dsp:spPr>
        <a:xfrm rot="5400000">
          <a:off x="4806663" y="-2058836"/>
          <a:ext cx="904019" cy="502745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Early</a:t>
          </a:r>
          <a:endParaRPr lang="en-GB" sz="1600" kern="1200" dirty="0"/>
        </a:p>
        <a:p>
          <a:pPr marL="171450" lvl="1" indent="-171450" algn="l" defTabSz="711200">
            <a:lnSpc>
              <a:spcPct val="90000"/>
            </a:lnSpc>
            <a:spcBef>
              <a:spcPct val="0"/>
            </a:spcBef>
            <a:spcAft>
              <a:spcPct val="15000"/>
            </a:spcAft>
            <a:buChar char="••"/>
          </a:pPr>
          <a:r>
            <a:rPr lang="en-GB" sz="1600" kern="1200" dirty="0" smtClean="0"/>
            <a:t>Locally advanced</a:t>
          </a:r>
          <a:endParaRPr lang="en-GB" sz="1600" kern="1200" dirty="0"/>
        </a:p>
        <a:p>
          <a:pPr marL="171450" lvl="1" indent="-171450" algn="l" defTabSz="711200">
            <a:lnSpc>
              <a:spcPct val="90000"/>
            </a:lnSpc>
            <a:spcBef>
              <a:spcPct val="0"/>
            </a:spcBef>
            <a:spcAft>
              <a:spcPct val="15000"/>
            </a:spcAft>
            <a:buChar char="••"/>
          </a:pPr>
          <a:r>
            <a:rPr lang="en-GB" sz="1600" kern="1200" dirty="0" smtClean="0"/>
            <a:t>metastatic</a:t>
          </a:r>
          <a:endParaRPr lang="en-GB" sz="1600" kern="1200" dirty="0"/>
        </a:p>
      </dsp:txBody>
      <dsp:txXfrm rot="5400000">
        <a:off x="4806663" y="-2058836"/>
        <a:ext cx="904019" cy="5027453"/>
      </dsp:txXfrm>
    </dsp:sp>
    <dsp:sp modelId="{354552D6-8DD5-4D87-B746-EB3536B004F4}">
      <dsp:nvSpPr>
        <dsp:cNvPr id="0" name=""/>
        <dsp:cNvSpPr/>
      </dsp:nvSpPr>
      <dsp:spPr>
        <a:xfrm rot="5400000">
          <a:off x="822686" y="468046"/>
          <a:ext cx="1237784" cy="259266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Value and toxicity</a:t>
          </a:r>
        </a:p>
      </dsp:txBody>
      <dsp:txXfrm rot="5400000">
        <a:off x="822686" y="468046"/>
        <a:ext cx="1237784" cy="2592666"/>
      </dsp:txXfrm>
    </dsp:sp>
    <dsp:sp modelId="{37CAD516-50D9-4771-9C28-DA13F7042DFD}">
      <dsp:nvSpPr>
        <dsp:cNvPr id="0" name=""/>
        <dsp:cNvSpPr/>
      </dsp:nvSpPr>
      <dsp:spPr>
        <a:xfrm rot="5400000">
          <a:off x="4318799" y="-388284"/>
          <a:ext cx="804559" cy="385234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solidFill>
                <a:srgbClr val="FF0000"/>
              </a:solidFill>
            </a:rPr>
            <a:t>Radiotherapy or no Radiotherapy</a:t>
          </a:r>
        </a:p>
        <a:p>
          <a:pPr marL="171450" lvl="1" indent="-171450" algn="l" defTabSz="711200">
            <a:lnSpc>
              <a:spcPct val="90000"/>
            </a:lnSpc>
            <a:spcBef>
              <a:spcPct val="0"/>
            </a:spcBef>
            <a:spcAft>
              <a:spcPct val="15000"/>
            </a:spcAft>
            <a:buChar char="••"/>
          </a:pPr>
          <a:r>
            <a:rPr lang="en-GB" sz="1600" kern="1200" dirty="0" smtClean="0"/>
            <a:t>Dose and Fractionation</a:t>
          </a:r>
        </a:p>
      </dsp:txBody>
      <dsp:txXfrm rot="5400000">
        <a:off x="4318799" y="-388284"/>
        <a:ext cx="804559" cy="3852344"/>
      </dsp:txXfrm>
    </dsp:sp>
    <dsp:sp modelId="{3D51A672-6411-4050-AFA8-7F2BC04A77D6}">
      <dsp:nvSpPr>
        <dsp:cNvPr id="0" name=""/>
        <dsp:cNvSpPr/>
      </dsp:nvSpPr>
      <dsp:spPr>
        <a:xfrm rot="5400000">
          <a:off x="812809" y="1570682"/>
          <a:ext cx="1237784" cy="257291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smtClean="0"/>
        </a:p>
        <a:p>
          <a:pPr lvl="0" algn="ctr" defTabSz="1066800">
            <a:lnSpc>
              <a:spcPct val="90000"/>
            </a:lnSpc>
            <a:spcBef>
              <a:spcPct val="0"/>
            </a:spcBef>
            <a:spcAft>
              <a:spcPct val="35000"/>
            </a:spcAft>
          </a:pPr>
          <a:r>
            <a:rPr lang="en-GB" sz="2400" kern="1200" dirty="0" smtClean="0"/>
            <a:t>volume</a:t>
          </a:r>
        </a:p>
      </dsp:txBody>
      <dsp:txXfrm rot="5400000">
        <a:off x="812809" y="1570682"/>
        <a:ext cx="1237784" cy="2572911"/>
      </dsp:txXfrm>
    </dsp:sp>
    <dsp:sp modelId="{3C60B43E-4675-4158-9599-B4B5DB7163B4}">
      <dsp:nvSpPr>
        <dsp:cNvPr id="0" name=""/>
        <dsp:cNvSpPr/>
      </dsp:nvSpPr>
      <dsp:spPr>
        <a:xfrm rot="5400000">
          <a:off x="4690188" y="271208"/>
          <a:ext cx="804559" cy="467938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What to treat? WBRT Vs PBRT</a:t>
          </a:r>
        </a:p>
        <a:p>
          <a:pPr marL="171450" lvl="1" indent="-171450" algn="l" defTabSz="711200">
            <a:lnSpc>
              <a:spcPct val="90000"/>
            </a:lnSpc>
            <a:spcBef>
              <a:spcPct val="0"/>
            </a:spcBef>
            <a:spcAft>
              <a:spcPct val="15000"/>
            </a:spcAft>
            <a:buChar char="••"/>
          </a:pPr>
          <a:r>
            <a:rPr lang="en-GB" sz="1600" kern="1200" dirty="0" smtClean="0"/>
            <a:t>Boost or no boost</a:t>
          </a:r>
        </a:p>
        <a:p>
          <a:pPr marL="171450" lvl="1" indent="-171450" algn="l" defTabSz="711200">
            <a:lnSpc>
              <a:spcPct val="90000"/>
            </a:lnSpc>
            <a:spcBef>
              <a:spcPct val="0"/>
            </a:spcBef>
            <a:spcAft>
              <a:spcPct val="15000"/>
            </a:spcAft>
            <a:buChar char="••"/>
          </a:pPr>
          <a:r>
            <a:rPr lang="en-GB" sz="1600" kern="1200" dirty="0" smtClean="0"/>
            <a:t>Treating regional LN or not, IMN or Not</a:t>
          </a:r>
        </a:p>
      </dsp:txBody>
      <dsp:txXfrm rot="5400000">
        <a:off x="4690188" y="271208"/>
        <a:ext cx="804559" cy="4679387"/>
      </dsp:txXfrm>
    </dsp:sp>
    <dsp:sp modelId="{402DE4AE-00AE-4825-911A-7BE065FC2D15}">
      <dsp:nvSpPr>
        <dsp:cNvPr id="0" name=""/>
        <dsp:cNvSpPr/>
      </dsp:nvSpPr>
      <dsp:spPr>
        <a:xfrm rot="5400000">
          <a:off x="800488" y="2675762"/>
          <a:ext cx="1237784" cy="254826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Modality</a:t>
          </a:r>
        </a:p>
        <a:p>
          <a:pPr lvl="0" algn="ctr" defTabSz="1066800">
            <a:lnSpc>
              <a:spcPct val="90000"/>
            </a:lnSpc>
            <a:spcBef>
              <a:spcPct val="0"/>
            </a:spcBef>
            <a:spcAft>
              <a:spcPct val="35000"/>
            </a:spcAft>
          </a:pPr>
          <a:r>
            <a:rPr lang="en-GB" sz="2400" kern="1200" dirty="0" smtClean="0"/>
            <a:t> Technology </a:t>
          </a:r>
        </a:p>
      </dsp:txBody>
      <dsp:txXfrm rot="5400000">
        <a:off x="800488" y="2675762"/>
        <a:ext cx="1237784" cy="2548269"/>
      </dsp:txXfrm>
    </dsp:sp>
    <dsp:sp modelId="{93A1AD05-19BF-43AF-870C-999AA55E5C78}">
      <dsp:nvSpPr>
        <dsp:cNvPr id="0" name=""/>
        <dsp:cNvSpPr/>
      </dsp:nvSpPr>
      <dsp:spPr>
        <a:xfrm rot="5400000">
          <a:off x="4772694" y="1155611"/>
          <a:ext cx="804559" cy="519485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Photons, electrons or Protons</a:t>
          </a:r>
        </a:p>
        <a:p>
          <a:pPr marL="171450" lvl="1" indent="-171450" algn="l" defTabSz="711200">
            <a:lnSpc>
              <a:spcPct val="90000"/>
            </a:lnSpc>
            <a:spcBef>
              <a:spcPct val="0"/>
            </a:spcBef>
            <a:spcAft>
              <a:spcPct val="15000"/>
            </a:spcAft>
            <a:buChar char="••"/>
          </a:pPr>
          <a:r>
            <a:rPr lang="en-GB" sz="1600" kern="1200" dirty="0" smtClean="0"/>
            <a:t>Methods of delivery radiations</a:t>
          </a:r>
        </a:p>
      </dsp:txBody>
      <dsp:txXfrm rot="5400000">
        <a:off x="4772694" y="1155611"/>
        <a:ext cx="804559" cy="519485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C7AB4E-902B-4684-8AD9-A9432F601038}">
      <dsp:nvSpPr>
        <dsp:cNvPr id="0" name=""/>
        <dsp:cNvSpPr/>
      </dsp:nvSpPr>
      <dsp:spPr>
        <a:xfrm>
          <a:off x="35" y="32232"/>
          <a:ext cx="3350007" cy="4032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Control Arm</a:t>
          </a:r>
          <a:endParaRPr lang="en-GB" sz="1400" kern="1200" dirty="0"/>
        </a:p>
      </dsp:txBody>
      <dsp:txXfrm>
        <a:off x="35" y="32232"/>
        <a:ext cx="3350007" cy="403200"/>
      </dsp:txXfrm>
    </dsp:sp>
    <dsp:sp modelId="{A08ED788-BFBC-4D38-8447-047855DA0EA9}">
      <dsp:nvSpPr>
        <dsp:cNvPr id="0" name=""/>
        <dsp:cNvSpPr/>
      </dsp:nvSpPr>
      <dsp:spPr>
        <a:xfrm>
          <a:off x="3686" y="431540"/>
          <a:ext cx="3342703" cy="62266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smtClean="0"/>
            <a:t>low dose boost (16 </a:t>
          </a:r>
          <a:r>
            <a:rPr lang="en-GB" sz="1400" kern="1200" dirty="0" err="1" smtClean="0"/>
            <a:t>Gy</a:t>
          </a:r>
          <a:r>
            <a:rPr lang="en-GB" sz="1400" kern="1200" dirty="0" smtClean="0"/>
            <a:t>)</a:t>
          </a:r>
          <a:endParaRPr lang="en-GB" sz="1400" kern="1200" dirty="0"/>
        </a:p>
      </dsp:txBody>
      <dsp:txXfrm>
        <a:off x="3686" y="431540"/>
        <a:ext cx="3342703" cy="622664"/>
      </dsp:txXfrm>
    </dsp:sp>
    <dsp:sp modelId="{B20DAB9F-466F-4B6F-830E-D71BC02A03B9}">
      <dsp:nvSpPr>
        <dsp:cNvPr id="0" name=""/>
        <dsp:cNvSpPr/>
      </dsp:nvSpPr>
      <dsp:spPr>
        <a:xfrm>
          <a:off x="3819042" y="34178"/>
          <a:ext cx="3350007" cy="4032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GB" sz="1400" kern="1200" dirty="0" smtClean="0"/>
            <a:t>Experimental Arm</a:t>
          </a:r>
          <a:endParaRPr lang="en-GB" sz="1400" kern="1200" dirty="0"/>
        </a:p>
      </dsp:txBody>
      <dsp:txXfrm>
        <a:off x="3819042" y="34178"/>
        <a:ext cx="3350007" cy="403200"/>
      </dsp:txXfrm>
    </dsp:sp>
    <dsp:sp modelId="{2D9CCFB5-6FAE-4C30-9D19-5C63FE390CF3}">
      <dsp:nvSpPr>
        <dsp:cNvPr id="0" name=""/>
        <dsp:cNvSpPr/>
      </dsp:nvSpPr>
      <dsp:spPr>
        <a:xfrm>
          <a:off x="3819042" y="437379"/>
          <a:ext cx="3350007" cy="61487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smtClean="0"/>
            <a:t>high dose boost (26 </a:t>
          </a:r>
          <a:r>
            <a:rPr lang="en-GB" sz="1400" kern="1200" dirty="0" err="1" smtClean="0"/>
            <a:t>Gy</a:t>
          </a:r>
          <a:r>
            <a:rPr lang="en-GB" sz="1400" kern="1200" dirty="0" smtClean="0"/>
            <a:t>)</a:t>
          </a:r>
          <a:endParaRPr lang="en-GB" sz="1400" kern="1200" dirty="0"/>
        </a:p>
      </dsp:txBody>
      <dsp:txXfrm>
        <a:off x="3819042" y="437379"/>
        <a:ext cx="3350007" cy="61487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2CB59-8C67-4147-A3A0-63B3E7534FB1}">
      <dsp:nvSpPr>
        <dsp:cNvPr id="0" name=""/>
        <dsp:cNvSpPr/>
      </dsp:nvSpPr>
      <dsp:spPr>
        <a:xfrm rot="5400000">
          <a:off x="834686" y="-636712"/>
          <a:ext cx="1237784" cy="2616667"/>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smtClean="0"/>
        </a:p>
        <a:p>
          <a:pPr lvl="0" algn="ctr" defTabSz="1066800">
            <a:lnSpc>
              <a:spcPct val="90000"/>
            </a:lnSpc>
            <a:spcBef>
              <a:spcPct val="0"/>
            </a:spcBef>
            <a:spcAft>
              <a:spcPct val="35000"/>
            </a:spcAft>
          </a:pPr>
          <a:r>
            <a:rPr lang="en-GB" sz="2400" kern="1200" dirty="0" smtClean="0"/>
            <a:t>Stage </a:t>
          </a:r>
          <a:endParaRPr lang="en-GB" sz="2400" kern="1200" dirty="0"/>
        </a:p>
      </dsp:txBody>
      <dsp:txXfrm rot="5400000">
        <a:off x="834686" y="-636712"/>
        <a:ext cx="1237784" cy="2616667"/>
      </dsp:txXfrm>
    </dsp:sp>
    <dsp:sp modelId="{C4C000BE-7A28-4A69-BB17-BEB971FE210B}">
      <dsp:nvSpPr>
        <dsp:cNvPr id="0" name=""/>
        <dsp:cNvSpPr/>
      </dsp:nvSpPr>
      <dsp:spPr>
        <a:xfrm rot="5400000">
          <a:off x="4806663" y="-2058836"/>
          <a:ext cx="904019" cy="502745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Early</a:t>
          </a:r>
          <a:endParaRPr lang="en-GB" sz="1600" kern="1200" dirty="0"/>
        </a:p>
        <a:p>
          <a:pPr marL="171450" lvl="1" indent="-171450" algn="l" defTabSz="711200">
            <a:lnSpc>
              <a:spcPct val="90000"/>
            </a:lnSpc>
            <a:spcBef>
              <a:spcPct val="0"/>
            </a:spcBef>
            <a:spcAft>
              <a:spcPct val="15000"/>
            </a:spcAft>
            <a:buChar char="••"/>
          </a:pPr>
          <a:r>
            <a:rPr lang="en-GB" sz="1600" kern="1200" dirty="0" smtClean="0"/>
            <a:t>Locally advanced</a:t>
          </a:r>
          <a:endParaRPr lang="en-GB" sz="1600" kern="1200" dirty="0"/>
        </a:p>
        <a:p>
          <a:pPr marL="171450" lvl="1" indent="-171450" algn="l" defTabSz="711200">
            <a:lnSpc>
              <a:spcPct val="90000"/>
            </a:lnSpc>
            <a:spcBef>
              <a:spcPct val="0"/>
            </a:spcBef>
            <a:spcAft>
              <a:spcPct val="15000"/>
            </a:spcAft>
            <a:buChar char="••"/>
          </a:pPr>
          <a:r>
            <a:rPr lang="en-GB" sz="1600" kern="1200" dirty="0" smtClean="0"/>
            <a:t>metastatic</a:t>
          </a:r>
          <a:endParaRPr lang="en-GB" sz="1600" kern="1200" dirty="0"/>
        </a:p>
      </dsp:txBody>
      <dsp:txXfrm rot="5400000">
        <a:off x="4806663" y="-2058836"/>
        <a:ext cx="904019" cy="5027453"/>
      </dsp:txXfrm>
    </dsp:sp>
    <dsp:sp modelId="{354552D6-8DD5-4D87-B746-EB3536B004F4}">
      <dsp:nvSpPr>
        <dsp:cNvPr id="0" name=""/>
        <dsp:cNvSpPr/>
      </dsp:nvSpPr>
      <dsp:spPr>
        <a:xfrm rot="5400000">
          <a:off x="822686" y="468046"/>
          <a:ext cx="1237784" cy="259266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Value and toxicity</a:t>
          </a:r>
        </a:p>
      </dsp:txBody>
      <dsp:txXfrm rot="5400000">
        <a:off x="822686" y="468046"/>
        <a:ext cx="1237784" cy="2592666"/>
      </dsp:txXfrm>
    </dsp:sp>
    <dsp:sp modelId="{37CAD516-50D9-4771-9C28-DA13F7042DFD}">
      <dsp:nvSpPr>
        <dsp:cNvPr id="0" name=""/>
        <dsp:cNvSpPr/>
      </dsp:nvSpPr>
      <dsp:spPr>
        <a:xfrm rot="5400000">
          <a:off x="4318799" y="-388284"/>
          <a:ext cx="804559" cy="385234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Radiotherapy or no Radiotherapy</a:t>
          </a:r>
        </a:p>
        <a:p>
          <a:pPr marL="171450" lvl="1" indent="-171450" algn="l" defTabSz="711200">
            <a:lnSpc>
              <a:spcPct val="90000"/>
            </a:lnSpc>
            <a:spcBef>
              <a:spcPct val="0"/>
            </a:spcBef>
            <a:spcAft>
              <a:spcPct val="15000"/>
            </a:spcAft>
            <a:buChar char="••"/>
          </a:pPr>
          <a:r>
            <a:rPr lang="en-GB" sz="1600" kern="1200" dirty="0" smtClean="0"/>
            <a:t>Dose and Fractionation</a:t>
          </a:r>
        </a:p>
      </dsp:txBody>
      <dsp:txXfrm rot="5400000">
        <a:off x="4318799" y="-388284"/>
        <a:ext cx="804559" cy="3852344"/>
      </dsp:txXfrm>
    </dsp:sp>
    <dsp:sp modelId="{3D51A672-6411-4050-AFA8-7F2BC04A77D6}">
      <dsp:nvSpPr>
        <dsp:cNvPr id="0" name=""/>
        <dsp:cNvSpPr/>
      </dsp:nvSpPr>
      <dsp:spPr>
        <a:xfrm rot="5400000">
          <a:off x="812809" y="1570682"/>
          <a:ext cx="1237784" cy="257291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GB" sz="2400" kern="1200" dirty="0" smtClean="0"/>
        </a:p>
        <a:p>
          <a:pPr lvl="0" algn="ctr" defTabSz="1066800">
            <a:lnSpc>
              <a:spcPct val="90000"/>
            </a:lnSpc>
            <a:spcBef>
              <a:spcPct val="0"/>
            </a:spcBef>
            <a:spcAft>
              <a:spcPct val="35000"/>
            </a:spcAft>
          </a:pPr>
          <a:r>
            <a:rPr lang="en-GB" sz="2400" kern="1200" dirty="0" smtClean="0"/>
            <a:t>volume</a:t>
          </a:r>
        </a:p>
      </dsp:txBody>
      <dsp:txXfrm rot="5400000">
        <a:off x="812809" y="1570682"/>
        <a:ext cx="1237784" cy="2572911"/>
      </dsp:txXfrm>
    </dsp:sp>
    <dsp:sp modelId="{3C60B43E-4675-4158-9599-B4B5DB7163B4}">
      <dsp:nvSpPr>
        <dsp:cNvPr id="0" name=""/>
        <dsp:cNvSpPr/>
      </dsp:nvSpPr>
      <dsp:spPr>
        <a:xfrm rot="5400000">
          <a:off x="4690188" y="271208"/>
          <a:ext cx="804559" cy="467938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What to treat? WBRT Vs PBRT</a:t>
          </a:r>
        </a:p>
        <a:p>
          <a:pPr marL="171450" lvl="1" indent="-171450" algn="l" defTabSz="711200">
            <a:lnSpc>
              <a:spcPct val="90000"/>
            </a:lnSpc>
            <a:spcBef>
              <a:spcPct val="0"/>
            </a:spcBef>
            <a:spcAft>
              <a:spcPct val="15000"/>
            </a:spcAft>
            <a:buChar char="••"/>
          </a:pPr>
          <a:r>
            <a:rPr lang="en-GB" sz="1600" kern="1200" dirty="0" smtClean="0"/>
            <a:t>Boost or no boost</a:t>
          </a:r>
        </a:p>
        <a:p>
          <a:pPr marL="171450" lvl="1" indent="-171450" algn="l" defTabSz="711200">
            <a:lnSpc>
              <a:spcPct val="90000"/>
            </a:lnSpc>
            <a:spcBef>
              <a:spcPct val="0"/>
            </a:spcBef>
            <a:spcAft>
              <a:spcPct val="15000"/>
            </a:spcAft>
            <a:buChar char="••"/>
          </a:pPr>
          <a:r>
            <a:rPr lang="en-GB" sz="1600" kern="1200" dirty="0" smtClean="0"/>
            <a:t>Treating regional LN or not, IMN or Not</a:t>
          </a:r>
        </a:p>
      </dsp:txBody>
      <dsp:txXfrm rot="5400000">
        <a:off x="4690188" y="271208"/>
        <a:ext cx="804559" cy="4679387"/>
      </dsp:txXfrm>
    </dsp:sp>
    <dsp:sp modelId="{402DE4AE-00AE-4825-911A-7BE065FC2D15}">
      <dsp:nvSpPr>
        <dsp:cNvPr id="0" name=""/>
        <dsp:cNvSpPr/>
      </dsp:nvSpPr>
      <dsp:spPr>
        <a:xfrm rot="5400000">
          <a:off x="800488" y="2675762"/>
          <a:ext cx="1237784" cy="254826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Modality</a:t>
          </a:r>
        </a:p>
        <a:p>
          <a:pPr lvl="0" algn="ctr" defTabSz="1066800">
            <a:lnSpc>
              <a:spcPct val="90000"/>
            </a:lnSpc>
            <a:spcBef>
              <a:spcPct val="0"/>
            </a:spcBef>
            <a:spcAft>
              <a:spcPct val="35000"/>
            </a:spcAft>
          </a:pPr>
          <a:r>
            <a:rPr lang="en-GB" sz="2400" kern="1200" dirty="0" smtClean="0"/>
            <a:t> Technology </a:t>
          </a:r>
        </a:p>
      </dsp:txBody>
      <dsp:txXfrm rot="5400000">
        <a:off x="800488" y="2675762"/>
        <a:ext cx="1237784" cy="2548269"/>
      </dsp:txXfrm>
    </dsp:sp>
    <dsp:sp modelId="{93A1AD05-19BF-43AF-870C-999AA55E5C78}">
      <dsp:nvSpPr>
        <dsp:cNvPr id="0" name=""/>
        <dsp:cNvSpPr/>
      </dsp:nvSpPr>
      <dsp:spPr>
        <a:xfrm rot="5400000">
          <a:off x="4772694" y="1155611"/>
          <a:ext cx="804559" cy="519485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Photons, electrons or Protons</a:t>
          </a:r>
        </a:p>
        <a:p>
          <a:pPr marL="171450" lvl="1" indent="-171450" algn="l" defTabSz="711200">
            <a:lnSpc>
              <a:spcPct val="90000"/>
            </a:lnSpc>
            <a:spcBef>
              <a:spcPct val="0"/>
            </a:spcBef>
            <a:spcAft>
              <a:spcPct val="15000"/>
            </a:spcAft>
            <a:buChar char="••"/>
          </a:pPr>
          <a:r>
            <a:rPr lang="en-GB" sz="1600" kern="1200" dirty="0" smtClean="0"/>
            <a:t>Methods of delivery radiations</a:t>
          </a:r>
        </a:p>
      </dsp:txBody>
      <dsp:txXfrm rot="5400000">
        <a:off x="4772694" y="1155611"/>
        <a:ext cx="804559" cy="519485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2CB59-8C67-4147-A3A0-63B3E7534FB1}">
      <dsp:nvSpPr>
        <dsp:cNvPr id="0" name=""/>
        <dsp:cNvSpPr/>
      </dsp:nvSpPr>
      <dsp:spPr>
        <a:xfrm rot="5400000">
          <a:off x="834686" y="-636725"/>
          <a:ext cx="1237784" cy="2616667"/>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Stage </a:t>
          </a:r>
          <a:endParaRPr lang="en-GB" sz="2400" kern="1200" dirty="0"/>
        </a:p>
      </dsp:txBody>
      <dsp:txXfrm rot="5400000">
        <a:off x="834686" y="-636725"/>
        <a:ext cx="1237784" cy="2616667"/>
      </dsp:txXfrm>
    </dsp:sp>
    <dsp:sp modelId="{C4C000BE-7A28-4A69-BB17-BEB971FE210B}">
      <dsp:nvSpPr>
        <dsp:cNvPr id="0" name=""/>
        <dsp:cNvSpPr/>
      </dsp:nvSpPr>
      <dsp:spPr>
        <a:xfrm rot="5400000">
          <a:off x="4806900" y="-2059060"/>
          <a:ext cx="903544" cy="502745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Early</a:t>
          </a:r>
          <a:endParaRPr lang="en-GB" sz="1600" kern="1200" dirty="0"/>
        </a:p>
        <a:p>
          <a:pPr marL="171450" lvl="1" indent="-171450" algn="l" defTabSz="711200">
            <a:lnSpc>
              <a:spcPct val="90000"/>
            </a:lnSpc>
            <a:spcBef>
              <a:spcPct val="0"/>
            </a:spcBef>
            <a:spcAft>
              <a:spcPct val="15000"/>
            </a:spcAft>
            <a:buChar char="••"/>
          </a:pPr>
          <a:r>
            <a:rPr lang="en-GB" sz="1600" kern="1200" dirty="0" smtClean="0"/>
            <a:t>Locally advanced</a:t>
          </a:r>
          <a:endParaRPr lang="en-GB" sz="1600" kern="1200" dirty="0"/>
        </a:p>
        <a:p>
          <a:pPr marL="171450" lvl="1" indent="-171450" algn="l" defTabSz="711200">
            <a:lnSpc>
              <a:spcPct val="90000"/>
            </a:lnSpc>
            <a:spcBef>
              <a:spcPct val="0"/>
            </a:spcBef>
            <a:spcAft>
              <a:spcPct val="15000"/>
            </a:spcAft>
            <a:buChar char="••"/>
          </a:pPr>
          <a:r>
            <a:rPr lang="en-GB" sz="1600" kern="1200" dirty="0" smtClean="0"/>
            <a:t>metastatic</a:t>
          </a:r>
          <a:endParaRPr lang="en-GB" sz="1600" kern="1200" dirty="0"/>
        </a:p>
      </dsp:txBody>
      <dsp:txXfrm rot="5400000">
        <a:off x="4806900" y="-2059060"/>
        <a:ext cx="903544" cy="5027453"/>
      </dsp:txXfrm>
    </dsp:sp>
    <dsp:sp modelId="{354552D6-8DD5-4D87-B746-EB3536B004F4}">
      <dsp:nvSpPr>
        <dsp:cNvPr id="0" name=""/>
        <dsp:cNvSpPr/>
      </dsp:nvSpPr>
      <dsp:spPr>
        <a:xfrm rot="5400000">
          <a:off x="822686" y="468033"/>
          <a:ext cx="1237784" cy="259266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Value and toxicity</a:t>
          </a:r>
        </a:p>
      </dsp:txBody>
      <dsp:txXfrm rot="5400000">
        <a:off x="822686" y="468033"/>
        <a:ext cx="1237784" cy="2592666"/>
      </dsp:txXfrm>
    </dsp:sp>
    <dsp:sp modelId="{37CAD516-50D9-4771-9C28-DA13F7042DFD}">
      <dsp:nvSpPr>
        <dsp:cNvPr id="0" name=""/>
        <dsp:cNvSpPr/>
      </dsp:nvSpPr>
      <dsp:spPr>
        <a:xfrm rot="5400000">
          <a:off x="4318588" y="-388091"/>
          <a:ext cx="804982" cy="385234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Radiotherapy or no Radiotherapy</a:t>
          </a:r>
        </a:p>
        <a:p>
          <a:pPr marL="171450" lvl="1" indent="-171450" algn="l" defTabSz="711200">
            <a:lnSpc>
              <a:spcPct val="90000"/>
            </a:lnSpc>
            <a:spcBef>
              <a:spcPct val="0"/>
            </a:spcBef>
            <a:spcAft>
              <a:spcPct val="15000"/>
            </a:spcAft>
            <a:buChar char="••"/>
          </a:pPr>
          <a:r>
            <a:rPr lang="en-GB" sz="1600" kern="1200" dirty="0" smtClean="0"/>
            <a:t>Fractionation</a:t>
          </a:r>
        </a:p>
      </dsp:txBody>
      <dsp:txXfrm rot="5400000">
        <a:off x="4318588" y="-388091"/>
        <a:ext cx="804982" cy="3852344"/>
      </dsp:txXfrm>
    </dsp:sp>
    <dsp:sp modelId="{3D51A672-6411-4050-AFA8-7F2BC04A77D6}">
      <dsp:nvSpPr>
        <dsp:cNvPr id="0" name=""/>
        <dsp:cNvSpPr/>
      </dsp:nvSpPr>
      <dsp:spPr>
        <a:xfrm rot="5400000">
          <a:off x="812809" y="1570669"/>
          <a:ext cx="1237784" cy="257291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volume</a:t>
          </a:r>
        </a:p>
      </dsp:txBody>
      <dsp:txXfrm rot="5400000">
        <a:off x="812809" y="1570669"/>
        <a:ext cx="1237784" cy="2572911"/>
      </dsp:txXfrm>
    </dsp:sp>
    <dsp:sp modelId="{3C60B43E-4675-4158-9599-B4B5DB7163B4}">
      <dsp:nvSpPr>
        <dsp:cNvPr id="0" name=""/>
        <dsp:cNvSpPr/>
      </dsp:nvSpPr>
      <dsp:spPr>
        <a:xfrm rot="5400000">
          <a:off x="4690188" y="271195"/>
          <a:ext cx="804559" cy="467938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GB" sz="2000" kern="1200" dirty="0" smtClean="0">
              <a:solidFill>
                <a:srgbClr val="FF0000"/>
              </a:solidFill>
            </a:rPr>
            <a:t>What to treat? WBRT Vs PBRT</a:t>
          </a:r>
        </a:p>
        <a:p>
          <a:pPr marL="171450" lvl="1" indent="-171450" algn="l" defTabSz="711200">
            <a:lnSpc>
              <a:spcPct val="90000"/>
            </a:lnSpc>
            <a:spcBef>
              <a:spcPct val="0"/>
            </a:spcBef>
            <a:spcAft>
              <a:spcPct val="15000"/>
            </a:spcAft>
            <a:buChar char="••"/>
          </a:pPr>
          <a:r>
            <a:rPr lang="en-GB" sz="1600" kern="1200" dirty="0" smtClean="0"/>
            <a:t>Boost or no boost</a:t>
          </a:r>
        </a:p>
        <a:p>
          <a:pPr marL="171450" lvl="1" indent="-171450" algn="l" defTabSz="711200">
            <a:lnSpc>
              <a:spcPct val="90000"/>
            </a:lnSpc>
            <a:spcBef>
              <a:spcPct val="0"/>
            </a:spcBef>
            <a:spcAft>
              <a:spcPct val="15000"/>
            </a:spcAft>
            <a:buChar char="••"/>
          </a:pPr>
          <a:r>
            <a:rPr lang="en-GB" sz="1600" kern="1200" dirty="0" smtClean="0"/>
            <a:t>Treating regional LN or not, IMN or Not</a:t>
          </a:r>
        </a:p>
      </dsp:txBody>
      <dsp:txXfrm rot="5400000">
        <a:off x="4690188" y="271195"/>
        <a:ext cx="804559" cy="4679387"/>
      </dsp:txXfrm>
    </dsp:sp>
    <dsp:sp modelId="{402DE4AE-00AE-4825-911A-7BE065FC2D15}">
      <dsp:nvSpPr>
        <dsp:cNvPr id="0" name=""/>
        <dsp:cNvSpPr/>
      </dsp:nvSpPr>
      <dsp:spPr>
        <a:xfrm rot="5400000">
          <a:off x="800488" y="2675749"/>
          <a:ext cx="1237784" cy="254826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Modality</a:t>
          </a:r>
        </a:p>
        <a:p>
          <a:pPr lvl="0" algn="ctr" defTabSz="1066800">
            <a:lnSpc>
              <a:spcPct val="90000"/>
            </a:lnSpc>
            <a:spcBef>
              <a:spcPct val="0"/>
            </a:spcBef>
            <a:spcAft>
              <a:spcPct val="35000"/>
            </a:spcAft>
          </a:pPr>
          <a:r>
            <a:rPr lang="en-GB" sz="2400" kern="1200" dirty="0" smtClean="0"/>
            <a:t> Technology </a:t>
          </a:r>
        </a:p>
      </dsp:txBody>
      <dsp:txXfrm rot="5400000">
        <a:off x="800488" y="2675749"/>
        <a:ext cx="1237784" cy="2548269"/>
      </dsp:txXfrm>
    </dsp:sp>
    <dsp:sp modelId="{93A1AD05-19BF-43AF-870C-999AA55E5C78}">
      <dsp:nvSpPr>
        <dsp:cNvPr id="0" name=""/>
        <dsp:cNvSpPr/>
      </dsp:nvSpPr>
      <dsp:spPr>
        <a:xfrm rot="5400000">
          <a:off x="4772694" y="1155598"/>
          <a:ext cx="804559" cy="519485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Photons, electrons or Protons</a:t>
          </a:r>
        </a:p>
        <a:p>
          <a:pPr marL="171450" lvl="1" indent="-171450" algn="l" defTabSz="711200">
            <a:lnSpc>
              <a:spcPct val="90000"/>
            </a:lnSpc>
            <a:spcBef>
              <a:spcPct val="0"/>
            </a:spcBef>
            <a:spcAft>
              <a:spcPct val="15000"/>
            </a:spcAft>
            <a:buChar char="••"/>
          </a:pPr>
          <a:r>
            <a:rPr lang="en-GB" sz="1600" kern="1200" dirty="0" smtClean="0"/>
            <a:t>Methods of delivery radiations</a:t>
          </a:r>
        </a:p>
        <a:p>
          <a:pPr marL="171450" lvl="1" indent="-171450" algn="l" defTabSz="711200">
            <a:lnSpc>
              <a:spcPct val="90000"/>
            </a:lnSpc>
            <a:spcBef>
              <a:spcPct val="0"/>
            </a:spcBef>
            <a:spcAft>
              <a:spcPct val="15000"/>
            </a:spcAft>
            <a:buChar char="••"/>
          </a:pPr>
          <a:endParaRPr lang="en-GB" sz="1600" kern="1200" dirty="0" smtClean="0"/>
        </a:p>
      </dsp:txBody>
      <dsp:txXfrm rot="5400000">
        <a:off x="4772694" y="1155598"/>
        <a:ext cx="804559" cy="5194851"/>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7567572-0F7F-433C-8C36-CE26E383756F}">
      <dsp:nvSpPr>
        <dsp:cNvPr id="0" name=""/>
        <dsp:cNvSpPr/>
      </dsp:nvSpPr>
      <dsp:spPr>
        <a:xfrm>
          <a:off x="285268" y="882964"/>
          <a:ext cx="5992109" cy="1277251"/>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200" b="1" kern="1200" dirty="0" err="1" smtClean="0">
              <a:latin typeface="+mj-lt"/>
            </a:rPr>
            <a:t>Breast</a:t>
          </a:r>
          <a:r>
            <a:rPr lang="de-DE" sz="1200" b="1" kern="1200" dirty="0" smtClean="0">
              <a:latin typeface="+mj-lt"/>
            </a:rPr>
            <a:t> </a:t>
          </a:r>
          <a:r>
            <a:rPr lang="de-DE" sz="1200" b="1" kern="1200" dirty="0" err="1" smtClean="0">
              <a:latin typeface="+mj-lt"/>
            </a:rPr>
            <a:t>conserving</a:t>
          </a:r>
          <a:r>
            <a:rPr lang="de-DE" sz="1200" b="1" kern="1200" dirty="0" smtClean="0">
              <a:latin typeface="+mj-lt"/>
            </a:rPr>
            <a:t> </a:t>
          </a:r>
          <a:r>
            <a:rPr lang="de-DE" sz="1200" b="1" kern="1200" dirty="0" err="1" smtClean="0">
              <a:latin typeface="+mj-lt"/>
            </a:rPr>
            <a:t>surgery</a:t>
          </a:r>
          <a:r>
            <a:rPr lang="de-DE" sz="1200" b="1" kern="1200" dirty="0" smtClean="0">
              <a:latin typeface="+mj-lt"/>
            </a:rPr>
            <a:t>,  </a:t>
          </a:r>
          <a:r>
            <a:rPr lang="de-DE" sz="1200" b="1" kern="1200" dirty="0" err="1" smtClean="0">
              <a:latin typeface="+mj-lt"/>
            </a:rPr>
            <a:t>low</a:t>
          </a:r>
          <a:r>
            <a:rPr lang="de-DE" sz="1200" b="1" kern="1200" dirty="0" smtClean="0">
              <a:latin typeface="+mj-lt"/>
            </a:rPr>
            <a:t> </a:t>
          </a:r>
          <a:r>
            <a:rPr lang="de-DE" sz="1200" b="1" kern="1200" dirty="0" err="1" smtClean="0">
              <a:latin typeface="+mj-lt"/>
            </a:rPr>
            <a:t>risk</a:t>
          </a:r>
          <a:r>
            <a:rPr lang="de-DE" sz="1200" b="1" kern="1200" dirty="0" smtClean="0">
              <a:latin typeface="+mj-lt"/>
            </a:rPr>
            <a:t>“ </a:t>
          </a:r>
          <a:r>
            <a:rPr lang="de-DE" sz="1200" b="1" kern="1200" dirty="0" err="1" smtClean="0">
              <a:latin typeface="+mj-lt"/>
            </a:rPr>
            <a:t>breast</a:t>
          </a:r>
          <a:r>
            <a:rPr lang="de-DE" sz="1200" b="1" kern="1200" dirty="0" smtClean="0">
              <a:latin typeface="+mj-lt"/>
            </a:rPr>
            <a:t> </a:t>
          </a:r>
          <a:r>
            <a:rPr lang="de-DE" sz="1200" b="1" kern="1200" dirty="0" err="1" smtClean="0">
              <a:latin typeface="+mj-lt"/>
            </a:rPr>
            <a:t>cancer</a:t>
          </a:r>
          <a:endParaRPr lang="de-DE" sz="1200" b="1" kern="1200" dirty="0" smtClean="0">
            <a:latin typeface="+mj-lt"/>
          </a:endParaRPr>
        </a:p>
        <a:p>
          <a:pPr lvl="0" algn="l" defTabSz="531813">
            <a:lnSpc>
              <a:spcPct val="150000"/>
            </a:lnSpc>
            <a:spcBef>
              <a:spcPct val="0"/>
            </a:spcBef>
            <a:spcAft>
              <a:spcPct val="35000"/>
            </a:spcAft>
          </a:pPr>
          <a:r>
            <a:rPr lang="en-GB" altLang="de-DE" sz="1050" b="1" u="sng" kern="1200" dirty="0" smtClean="0">
              <a:effectLst/>
              <a:latin typeface="+mj-lt"/>
              <a:ea typeface="+mn-ea"/>
              <a:cs typeface="+mn-cs"/>
            </a:rPr>
            <a:t>1.</a:t>
          </a:r>
          <a:r>
            <a:rPr lang="en-GB" altLang="de-DE" sz="1050" b="0" kern="1200" dirty="0" smtClean="0">
              <a:effectLst/>
              <a:latin typeface="+mj-lt"/>
              <a:ea typeface="+mn-ea"/>
              <a:cs typeface="+mn-cs"/>
            </a:rPr>
            <a:t>   Patients aged 40 years or older , </a:t>
          </a:r>
        </a:p>
        <a:p>
          <a:pPr lvl="0" algn="l" defTabSz="800100">
            <a:lnSpc>
              <a:spcPct val="150000"/>
            </a:lnSpc>
            <a:spcBef>
              <a:spcPct val="0"/>
            </a:spcBef>
            <a:spcAft>
              <a:spcPct val="35000"/>
            </a:spcAft>
          </a:pPr>
          <a:r>
            <a:rPr lang="en-GB" altLang="de-DE" sz="1050" b="1" u="sng" kern="1200" dirty="0" smtClean="0">
              <a:effectLst/>
              <a:latin typeface="+mj-lt"/>
              <a:ea typeface="+mn-ea"/>
              <a:cs typeface="+mn-cs"/>
            </a:rPr>
            <a:t>2</a:t>
          </a:r>
          <a:r>
            <a:rPr lang="en-GB" altLang="de-DE" sz="1050" b="0" kern="1200" dirty="0" smtClean="0">
              <a:effectLst/>
              <a:latin typeface="+mj-lt"/>
              <a:ea typeface="+mn-ea"/>
              <a:cs typeface="+mn-cs"/>
            </a:rPr>
            <a:t>.   </a:t>
          </a:r>
          <a:r>
            <a:rPr lang="en-GB" altLang="de-DE" sz="1050" b="0" kern="1200" dirty="0" err="1" smtClean="0">
              <a:effectLst/>
              <a:latin typeface="+mj-lt"/>
              <a:ea typeface="+mn-ea"/>
              <a:cs typeface="+mn-cs"/>
            </a:rPr>
            <a:t>pTis</a:t>
          </a:r>
          <a:r>
            <a:rPr lang="en-GB" altLang="de-DE" sz="1050" b="0" kern="1200" dirty="0" smtClean="0">
              <a:effectLst/>
              <a:latin typeface="+mj-lt"/>
              <a:ea typeface="+mn-ea"/>
              <a:cs typeface="+mn-cs"/>
            </a:rPr>
            <a:t> or pT1–2a (lesions of </a:t>
          </a:r>
          <a:r>
            <a:rPr lang="en-GB" altLang="de-DE" sz="1050" b="0" kern="1200" dirty="0" smtClean="0">
              <a:effectLst/>
              <a:latin typeface="+mj-lt"/>
              <a:ea typeface="+mn-ea"/>
              <a:cs typeface="+mn-cs"/>
              <a:sym typeface="Symbol"/>
            </a:rPr>
            <a:t></a:t>
          </a:r>
          <a:r>
            <a:rPr lang="en-GB" altLang="de-DE" sz="1050" b="0" kern="1200" dirty="0" smtClean="0">
              <a:effectLst/>
              <a:latin typeface="+mj-lt"/>
              <a:ea typeface="+mn-ea"/>
              <a:cs typeface="+mn-cs"/>
            </a:rPr>
            <a:t> 3 cm diameter), pN0/</a:t>
          </a:r>
          <a:r>
            <a:rPr lang="en-GB" altLang="de-DE" sz="1050" b="0" kern="1200" dirty="0" err="1" smtClean="0">
              <a:effectLst/>
              <a:latin typeface="+mj-lt"/>
              <a:ea typeface="+mn-ea"/>
              <a:cs typeface="+mn-cs"/>
            </a:rPr>
            <a:t>pNmi</a:t>
          </a:r>
          <a:r>
            <a:rPr lang="en-GB" altLang="de-DE" sz="1050" b="0" kern="1200" dirty="0" smtClean="0">
              <a:effectLst/>
              <a:latin typeface="+mj-lt"/>
              <a:ea typeface="+mn-ea"/>
              <a:cs typeface="+mn-cs"/>
            </a:rPr>
            <a:t> and M0 </a:t>
          </a:r>
        </a:p>
        <a:p>
          <a:pPr lvl="0" algn="l" defTabSz="800100">
            <a:lnSpc>
              <a:spcPct val="150000"/>
            </a:lnSpc>
            <a:spcBef>
              <a:spcPct val="0"/>
            </a:spcBef>
            <a:spcAft>
              <a:spcPct val="35000"/>
            </a:spcAft>
          </a:pPr>
          <a:r>
            <a:rPr lang="en-GB" altLang="de-DE" sz="1050" b="1" u="sng" kern="1200" dirty="0" smtClean="0">
              <a:effectLst/>
              <a:latin typeface="+mj-lt"/>
              <a:ea typeface="+mn-ea"/>
              <a:cs typeface="+mn-cs"/>
            </a:rPr>
            <a:t>3.</a:t>
          </a:r>
          <a:r>
            <a:rPr lang="en-GB" altLang="de-DE" sz="1050" b="1" u="none" kern="1200" dirty="0" smtClean="0">
              <a:effectLst/>
              <a:latin typeface="+mj-lt"/>
              <a:ea typeface="+mn-ea"/>
              <a:cs typeface="+mn-cs"/>
            </a:rPr>
            <a:t>   </a:t>
          </a:r>
          <a:r>
            <a:rPr lang="en-GB" altLang="de-DE" sz="1050" b="0" kern="1200" dirty="0" smtClean="0">
              <a:effectLst/>
              <a:latin typeface="+mj-lt"/>
              <a:ea typeface="+mn-ea"/>
              <a:cs typeface="+mn-cs"/>
            </a:rPr>
            <a:t>Clear resection margins of at least 2 mm in any direction L0, V0, no EIC</a:t>
          </a:r>
          <a:r>
            <a:rPr lang="en-GB" sz="900" b="0" kern="1200" dirty="0" smtClean="0">
              <a:latin typeface="+mj-lt"/>
            </a:rPr>
            <a:t>.  </a:t>
          </a:r>
          <a:endParaRPr lang="de-DE" sz="900" b="0" kern="1200" dirty="0">
            <a:latin typeface="+mj-lt"/>
          </a:endParaRPr>
        </a:p>
      </dsp:txBody>
      <dsp:txXfrm>
        <a:off x="285268" y="882964"/>
        <a:ext cx="5992109" cy="1277251"/>
      </dsp:txXfrm>
    </dsp:sp>
    <dsp:sp modelId="{E7E51F8F-FDB7-4C13-B68A-5879F755FE25}">
      <dsp:nvSpPr>
        <dsp:cNvPr id="0" name=""/>
        <dsp:cNvSpPr/>
      </dsp:nvSpPr>
      <dsp:spPr>
        <a:xfrm>
          <a:off x="3234474" y="2160215"/>
          <a:ext cx="91440" cy="324465"/>
        </a:xfrm>
        <a:custGeom>
          <a:avLst/>
          <a:gdLst/>
          <a:ahLst/>
          <a:cxnLst/>
          <a:rect l="0" t="0" r="0" b="0"/>
          <a:pathLst>
            <a:path>
              <a:moveTo>
                <a:pt x="46847" y="0"/>
              </a:moveTo>
              <a:lnTo>
                <a:pt x="46847" y="162232"/>
              </a:lnTo>
              <a:lnTo>
                <a:pt x="45720" y="162232"/>
              </a:lnTo>
              <a:lnTo>
                <a:pt x="45720" y="324465"/>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18BDFD-0EA1-44BB-80F8-119C83D3F880}">
      <dsp:nvSpPr>
        <dsp:cNvPr id="0" name=""/>
        <dsp:cNvSpPr/>
      </dsp:nvSpPr>
      <dsp:spPr>
        <a:xfrm>
          <a:off x="486" y="2484681"/>
          <a:ext cx="6559416" cy="279790"/>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b="1" kern="1200" dirty="0" err="1" smtClean="0">
              <a:latin typeface="+mj-lt"/>
            </a:rPr>
            <a:t>Stratification</a:t>
          </a:r>
          <a:endParaRPr lang="de-DE" sz="2000" b="1" kern="1200" dirty="0" smtClean="0">
            <a:latin typeface="+mj-lt"/>
          </a:endParaRPr>
        </a:p>
      </dsp:txBody>
      <dsp:txXfrm>
        <a:off x="486" y="2484681"/>
        <a:ext cx="6559416" cy="279790"/>
      </dsp:txXfrm>
    </dsp:sp>
    <dsp:sp modelId="{CECF58C5-4F2D-4E0B-8B1B-F505B6B38030}">
      <dsp:nvSpPr>
        <dsp:cNvPr id="0" name=""/>
        <dsp:cNvSpPr/>
      </dsp:nvSpPr>
      <dsp:spPr>
        <a:xfrm>
          <a:off x="1586275" y="2764471"/>
          <a:ext cx="1693919" cy="643071"/>
        </a:xfrm>
        <a:custGeom>
          <a:avLst/>
          <a:gdLst/>
          <a:ahLst/>
          <a:cxnLst/>
          <a:rect l="0" t="0" r="0" b="0"/>
          <a:pathLst>
            <a:path>
              <a:moveTo>
                <a:pt x="1693919" y="0"/>
              </a:moveTo>
              <a:lnTo>
                <a:pt x="1693919" y="321535"/>
              </a:lnTo>
              <a:lnTo>
                <a:pt x="0" y="321535"/>
              </a:lnTo>
              <a:lnTo>
                <a:pt x="0" y="6430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83F04A-FBF3-44A3-8D10-064CB27F6AFA}">
      <dsp:nvSpPr>
        <dsp:cNvPr id="0" name=""/>
        <dsp:cNvSpPr/>
      </dsp:nvSpPr>
      <dsp:spPr>
        <a:xfrm>
          <a:off x="0" y="3407543"/>
          <a:ext cx="3172550" cy="854217"/>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de-DE" sz="1050" b="1" kern="1200" dirty="0" err="1" smtClean="0">
              <a:latin typeface="+mj-lt"/>
            </a:rPr>
            <a:t>Accelerated</a:t>
          </a:r>
          <a:r>
            <a:rPr lang="de-DE" sz="1050" b="1" kern="1200" dirty="0" smtClean="0">
              <a:latin typeface="+mj-lt"/>
            </a:rPr>
            <a:t> Partial </a:t>
          </a:r>
          <a:r>
            <a:rPr lang="de-DE" sz="1050" b="1" kern="1200" dirty="0" err="1" smtClean="0">
              <a:latin typeface="+mj-lt"/>
            </a:rPr>
            <a:t>Breast</a:t>
          </a:r>
          <a:r>
            <a:rPr lang="de-DE" sz="1050" b="1" kern="1200" dirty="0" smtClean="0">
              <a:latin typeface="+mj-lt"/>
            </a:rPr>
            <a:t> Irradiation</a:t>
          </a:r>
        </a:p>
        <a:p>
          <a:pPr lvl="0" algn="ctr" defTabSz="466725">
            <a:lnSpc>
              <a:spcPct val="90000"/>
            </a:lnSpc>
            <a:spcBef>
              <a:spcPct val="0"/>
            </a:spcBef>
            <a:spcAft>
              <a:spcPct val="35000"/>
            </a:spcAft>
          </a:pPr>
          <a:r>
            <a:rPr lang="de-DE" altLang="de-DE" sz="1000" b="0" kern="1200" dirty="0" smtClean="0">
              <a:effectLst/>
              <a:latin typeface="+mj-lt"/>
              <a:ea typeface="+mn-ea"/>
              <a:cs typeface="+mn-cs"/>
            </a:rPr>
            <a:t>SOLE </a:t>
          </a:r>
          <a:r>
            <a:rPr lang="de-DE" altLang="de-DE" sz="1000" b="0" kern="1200" dirty="0" err="1" smtClean="0">
              <a:effectLst/>
              <a:latin typeface="+mj-lt"/>
              <a:ea typeface="+mn-ea"/>
              <a:cs typeface="+mn-cs"/>
            </a:rPr>
            <a:t>Multicatheter</a:t>
          </a:r>
          <a:r>
            <a:rPr lang="de-DE" altLang="de-DE" sz="1000" b="0" kern="1200" dirty="0" smtClean="0">
              <a:effectLst/>
              <a:latin typeface="+mj-lt"/>
              <a:ea typeface="+mn-ea"/>
              <a:cs typeface="+mn-cs"/>
            </a:rPr>
            <a:t> </a:t>
          </a:r>
          <a:r>
            <a:rPr lang="de-DE" altLang="de-DE" sz="1000" b="0" kern="1200" dirty="0" err="1" smtClean="0">
              <a:effectLst/>
              <a:latin typeface="+mj-lt"/>
              <a:ea typeface="+mn-ea"/>
              <a:cs typeface="+mn-cs"/>
            </a:rPr>
            <a:t>Brachytherapy</a:t>
          </a:r>
          <a:r>
            <a:rPr lang="de-DE" altLang="de-DE" sz="1000" b="0" kern="1200" dirty="0" smtClean="0">
              <a:effectLst/>
              <a:latin typeface="+mj-lt"/>
              <a:ea typeface="+mn-ea"/>
              <a:cs typeface="+mn-cs"/>
            </a:rPr>
            <a:t> </a:t>
          </a:r>
        </a:p>
        <a:p>
          <a:pPr lvl="0" algn="ctr" defTabSz="466725">
            <a:lnSpc>
              <a:spcPct val="90000"/>
            </a:lnSpc>
            <a:spcBef>
              <a:spcPct val="0"/>
            </a:spcBef>
            <a:spcAft>
              <a:spcPct val="35000"/>
            </a:spcAft>
          </a:pPr>
          <a:r>
            <a:rPr lang="de-DE" altLang="de-DE" sz="1000" b="0" kern="1200" dirty="0" smtClean="0">
              <a:effectLst/>
              <a:latin typeface="+mj-lt"/>
              <a:ea typeface="+mn-ea"/>
              <a:cs typeface="+mn-cs"/>
            </a:rPr>
            <a:t>HDR:      8x 4.0 Gy, 7x 4.3 Gy</a:t>
          </a:r>
        </a:p>
        <a:p>
          <a:pPr lvl="0" algn="ctr" defTabSz="466725">
            <a:lnSpc>
              <a:spcPct val="90000"/>
            </a:lnSpc>
            <a:spcBef>
              <a:spcPct val="0"/>
            </a:spcBef>
            <a:spcAft>
              <a:spcPct val="35000"/>
            </a:spcAft>
          </a:pPr>
          <a:r>
            <a:rPr lang="de-DE" altLang="de-DE" sz="1000" b="0" kern="1200" dirty="0" smtClean="0">
              <a:effectLst/>
              <a:latin typeface="+mj-lt"/>
              <a:ea typeface="+mn-ea"/>
              <a:cs typeface="+mn-cs"/>
            </a:rPr>
            <a:t>PDR:   0.6-0.8 Gy </a:t>
          </a:r>
          <a:r>
            <a:rPr lang="de-DE" altLang="de-DE" sz="1000" b="0" kern="1200" dirty="0" err="1" smtClean="0">
              <a:effectLst/>
              <a:latin typeface="+mj-lt"/>
              <a:ea typeface="+mn-ea"/>
              <a:cs typeface="+mn-cs"/>
            </a:rPr>
            <a:t>up</a:t>
          </a:r>
          <a:r>
            <a:rPr lang="de-DE" altLang="de-DE" sz="1000" b="0" kern="1200" dirty="0" smtClean="0">
              <a:effectLst/>
              <a:latin typeface="+mj-lt"/>
              <a:ea typeface="+mn-ea"/>
              <a:cs typeface="+mn-cs"/>
            </a:rPr>
            <a:t> </a:t>
          </a:r>
          <a:r>
            <a:rPr lang="de-DE" altLang="de-DE" sz="1000" b="0" kern="1200" dirty="0" err="1" smtClean="0">
              <a:effectLst/>
              <a:latin typeface="+mj-lt"/>
              <a:ea typeface="+mn-ea"/>
              <a:cs typeface="+mn-cs"/>
            </a:rPr>
            <a:t>to</a:t>
          </a:r>
          <a:r>
            <a:rPr lang="de-DE" altLang="de-DE" sz="1000" b="0" kern="1200" dirty="0" smtClean="0">
              <a:effectLst/>
              <a:latin typeface="+mj-lt"/>
              <a:ea typeface="+mn-ea"/>
              <a:cs typeface="+mn-cs"/>
            </a:rPr>
            <a:t> 50 Gy</a:t>
          </a:r>
        </a:p>
      </dsp:txBody>
      <dsp:txXfrm>
        <a:off x="0" y="3407543"/>
        <a:ext cx="3172550" cy="854217"/>
      </dsp:txXfrm>
    </dsp:sp>
    <dsp:sp modelId="{FE9B8911-4FD0-4C5F-BA84-C54B5ED0C5E9}">
      <dsp:nvSpPr>
        <dsp:cNvPr id="0" name=""/>
        <dsp:cNvSpPr/>
      </dsp:nvSpPr>
      <dsp:spPr>
        <a:xfrm>
          <a:off x="3280194" y="2764471"/>
          <a:ext cx="1792421" cy="699493"/>
        </a:xfrm>
        <a:custGeom>
          <a:avLst/>
          <a:gdLst/>
          <a:ahLst/>
          <a:cxnLst/>
          <a:rect l="0" t="0" r="0" b="0"/>
          <a:pathLst>
            <a:path>
              <a:moveTo>
                <a:pt x="0" y="0"/>
              </a:moveTo>
              <a:lnTo>
                <a:pt x="0" y="349746"/>
              </a:lnTo>
              <a:lnTo>
                <a:pt x="1792421" y="349746"/>
              </a:lnTo>
              <a:lnTo>
                <a:pt x="1792421" y="699493"/>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33B848-593C-44B4-B75B-9F7A4BE6CD16}">
      <dsp:nvSpPr>
        <dsp:cNvPr id="0" name=""/>
        <dsp:cNvSpPr/>
      </dsp:nvSpPr>
      <dsp:spPr>
        <a:xfrm>
          <a:off x="3584843" y="3463964"/>
          <a:ext cx="2975546" cy="813710"/>
        </a:xfrm>
        <a:prstGeom prst="roundRect">
          <a:avLst>
            <a:gd name="adj" fmla="val 1000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a:noFill/>
        </a:ln>
        <a:effectLst>
          <a:glow rad="63500">
            <a:schemeClr val="accent1">
              <a:hueOff val="0"/>
              <a:satOff val="0"/>
              <a:lumOff val="0"/>
              <a:alphaOff val="0"/>
              <a:alpha val="45000"/>
              <a:satMod val="12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de-DE" sz="1400" b="1" kern="1200" dirty="0" err="1" smtClean="0">
              <a:latin typeface="+mj-lt"/>
            </a:rPr>
            <a:t>Whole</a:t>
          </a:r>
          <a:r>
            <a:rPr lang="de-DE" sz="1400" b="1" kern="1200" dirty="0" smtClean="0">
              <a:latin typeface="+mj-lt"/>
            </a:rPr>
            <a:t> </a:t>
          </a:r>
          <a:r>
            <a:rPr lang="de-DE" sz="1400" b="1" kern="1200" dirty="0" err="1" smtClean="0">
              <a:latin typeface="+mj-lt"/>
            </a:rPr>
            <a:t>Breast</a:t>
          </a:r>
          <a:r>
            <a:rPr lang="de-DE" sz="1400" b="1" kern="1200" dirty="0" smtClean="0">
              <a:latin typeface="+mj-lt"/>
            </a:rPr>
            <a:t> Irradiation</a:t>
          </a:r>
        </a:p>
        <a:p>
          <a:pPr lvl="0" algn="ctr" defTabSz="622300">
            <a:lnSpc>
              <a:spcPct val="90000"/>
            </a:lnSpc>
            <a:spcBef>
              <a:spcPct val="0"/>
            </a:spcBef>
            <a:spcAft>
              <a:spcPct val="35000"/>
            </a:spcAft>
          </a:pPr>
          <a:r>
            <a:rPr lang="de-DE" altLang="de-DE" sz="1100" b="0" kern="1200" dirty="0" smtClean="0">
              <a:effectLst/>
              <a:latin typeface="+mj-lt"/>
              <a:ea typeface="+mn-ea"/>
              <a:cs typeface="+mn-cs"/>
            </a:rPr>
            <a:t> (50 Gy + </a:t>
          </a:r>
          <a:r>
            <a:rPr lang="de-DE" altLang="de-DE" sz="1100" b="0" kern="1200" dirty="0" err="1" smtClean="0">
              <a:effectLst/>
              <a:latin typeface="+mj-lt"/>
              <a:ea typeface="+mn-ea"/>
              <a:cs typeface="+mn-cs"/>
            </a:rPr>
            <a:t>Boost</a:t>
          </a:r>
          <a:r>
            <a:rPr lang="de-DE" altLang="de-DE" sz="1100" b="0" kern="1200" dirty="0" smtClean="0">
              <a:effectLst/>
              <a:latin typeface="+mj-lt"/>
              <a:ea typeface="+mn-ea"/>
              <a:cs typeface="+mn-cs"/>
            </a:rPr>
            <a:t> 10 Gy)</a:t>
          </a:r>
          <a:endParaRPr lang="de-DE" altLang="de-DE" sz="1100" b="0" kern="1200" dirty="0">
            <a:effectLst/>
            <a:latin typeface="+mj-lt"/>
            <a:ea typeface="+mn-ea"/>
            <a:cs typeface="+mn-cs"/>
          </a:endParaRPr>
        </a:p>
      </dsp:txBody>
      <dsp:txXfrm>
        <a:off x="3584843" y="3463964"/>
        <a:ext cx="2975546" cy="81371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2CB59-8C67-4147-A3A0-63B3E7534FB1}">
      <dsp:nvSpPr>
        <dsp:cNvPr id="0" name=""/>
        <dsp:cNvSpPr/>
      </dsp:nvSpPr>
      <dsp:spPr>
        <a:xfrm rot="5400000">
          <a:off x="834686" y="-636725"/>
          <a:ext cx="1237784" cy="2616667"/>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Stage </a:t>
          </a:r>
          <a:endParaRPr lang="en-GB" sz="2400" kern="1200" dirty="0"/>
        </a:p>
      </dsp:txBody>
      <dsp:txXfrm rot="5400000">
        <a:off x="834686" y="-636725"/>
        <a:ext cx="1237784" cy="2616667"/>
      </dsp:txXfrm>
    </dsp:sp>
    <dsp:sp modelId="{C4C000BE-7A28-4A69-BB17-BEB971FE210B}">
      <dsp:nvSpPr>
        <dsp:cNvPr id="0" name=""/>
        <dsp:cNvSpPr/>
      </dsp:nvSpPr>
      <dsp:spPr>
        <a:xfrm rot="5400000">
          <a:off x="4806900" y="-2059060"/>
          <a:ext cx="903544" cy="502745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Early</a:t>
          </a:r>
          <a:endParaRPr lang="en-GB" sz="1600" kern="1200" dirty="0"/>
        </a:p>
        <a:p>
          <a:pPr marL="171450" lvl="1" indent="-171450" algn="l" defTabSz="711200">
            <a:lnSpc>
              <a:spcPct val="90000"/>
            </a:lnSpc>
            <a:spcBef>
              <a:spcPct val="0"/>
            </a:spcBef>
            <a:spcAft>
              <a:spcPct val="15000"/>
            </a:spcAft>
            <a:buChar char="••"/>
          </a:pPr>
          <a:r>
            <a:rPr lang="en-GB" sz="1600" kern="1200" dirty="0" smtClean="0"/>
            <a:t>Locally advanced</a:t>
          </a:r>
          <a:endParaRPr lang="en-GB" sz="1600" kern="1200" dirty="0"/>
        </a:p>
        <a:p>
          <a:pPr marL="171450" lvl="1" indent="-171450" algn="l" defTabSz="711200">
            <a:lnSpc>
              <a:spcPct val="90000"/>
            </a:lnSpc>
            <a:spcBef>
              <a:spcPct val="0"/>
            </a:spcBef>
            <a:spcAft>
              <a:spcPct val="15000"/>
            </a:spcAft>
            <a:buChar char="••"/>
          </a:pPr>
          <a:r>
            <a:rPr lang="en-GB" sz="1600" kern="1200" dirty="0" smtClean="0"/>
            <a:t>metastatic</a:t>
          </a:r>
          <a:endParaRPr lang="en-GB" sz="1600" kern="1200" dirty="0"/>
        </a:p>
      </dsp:txBody>
      <dsp:txXfrm rot="5400000">
        <a:off x="4806900" y="-2059060"/>
        <a:ext cx="903544" cy="5027453"/>
      </dsp:txXfrm>
    </dsp:sp>
    <dsp:sp modelId="{354552D6-8DD5-4D87-B746-EB3536B004F4}">
      <dsp:nvSpPr>
        <dsp:cNvPr id="0" name=""/>
        <dsp:cNvSpPr/>
      </dsp:nvSpPr>
      <dsp:spPr>
        <a:xfrm rot="5400000">
          <a:off x="822686" y="468033"/>
          <a:ext cx="1237784" cy="259266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Value and toxicity</a:t>
          </a:r>
        </a:p>
      </dsp:txBody>
      <dsp:txXfrm rot="5400000">
        <a:off x="822686" y="468033"/>
        <a:ext cx="1237784" cy="2592666"/>
      </dsp:txXfrm>
    </dsp:sp>
    <dsp:sp modelId="{37CAD516-50D9-4771-9C28-DA13F7042DFD}">
      <dsp:nvSpPr>
        <dsp:cNvPr id="0" name=""/>
        <dsp:cNvSpPr/>
      </dsp:nvSpPr>
      <dsp:spPr>
        <a:xfrm rot="5400000">
          <a:off x="4318588" y="-388091"/>
          <a:ext cx="804982" cy="385234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Radiotherapy or no Radiotherapy</a:t>
          </a:r>
        </a:p>
        <a:p>
          <a:pPr marL="228600" lvl="1" indent="-228600" algn="l" defTabSz="1066800">
            <a:lnSpc>
              <a:spcPct val="90000"/>
            </a:lnSpc>
            <a:spcBef>
              <a:spcPct val="0"/>
            </a:spcBef>
            <a:spcAft>
              <a:spcPct val="15000"/>
            </a:spcAft>
            <a:buChar char="••"/>
          </a:pPr>
          <a:r>
            <a:rPr lang="en-GB" sz="2400" kern="1200" dirty="0" smtClean="0">
              <a:solidFill>
                <a:srgbClr val="FF0000"/>
              </a:solidFill>
            </a:rPr>
            <a:t>Fractionation</a:t>
          </a:r>
        </a:p>
      </dsp:txBody>
      <dsp:txXfrm rot="5400000">
        <a:off x="4318588" y="-388091"/>
        <a:ext cx="804982" cy="3852344"/>
      </dsp:txXfrm>
    </dsp:sp>
    <dsp:sp modelId="{3D51A672-6411-4050-AFA8-7F2BC04A77D6}">
      <dsp:nvSpPr>
        <dsp:cNvPr id="0" name=""/>
        <dsp:cNvSpPr/>
      </dsp:nvSpPr>
      <dsp:spPr>
        <a:xfrm rot="5400000">
          <a:off x="812809" y="1570669"/>
          <a:ext cx="1237784" cy="257291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volume</a:t>
          </a:r>
        </a:p>
      </dsp:txBody>
      <dsp:txXfrm rot="5400000">
        <a:off x="812809" y="1570669"/>
        <a:ext cx="1237784" cy="2572911"/>
      </dsp:txXfrm>
    </dsp:sp>
    <dsp:sp modelId="{3C60B43E-4675-4158-9599-B4B5DB7163B4}">
      <dsp:nvSpPr>
        <dsp:cNvPr id="0" name=""/>
        <dsp:cNvSpPr/>
      </dsp:nvSpPr>
      <dsp:spPr>
        <a:xfrm rot="5400000">
          <a:off x="4690188" y="271195"/>
          <a:ext cx="804559" cy="467938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What to treat? WBRT Vs PBRT</a:t>
          </a:r>
        </a:p>
        <a:p>
          <a:pPr marL="171450" lvl="1" indent="-171450" algn="l" defTabSz="711200">
            <a:lnSpc>
              <a:spcPct val="90000"/>
            </a:lnSpc>
            <a:spcBef>
              <a:spcPct val="0"/>
            </a:spcBef>
            <a:spcAft>
              <a:spcPct val="15000"/>
            </a:spcAft>
            <a:buChar char="••"/>
          </a:pPr>
          <a:r>
            <a:rPr lang="en-GB" sz="1600" kern="1200" dirty="0" smtClean="0"/>
            <a:t>Boost or no boost</a:t>
          </a:r>
        </a:p>
        <a:p>
          <a:pPr marL="171450" lvl="1" indent="-171450" algn="l" defTabSz="711200">
            <a:lnSpc>
              <a:spcPct val="90000"/>
            </a:lnSpc>
            <a:spcBef>
              <a:spcPct val="0"/>
            </a:spcBef>
            <a:spcAft>
              <a:spcPct val="15000"/>
            </a:spcAft>
            <a:buChar char="••"/>
          </a:pPr>
          <a:r>
            <a:rPr lang="en-GB" sz="1600" kern="1200" dirty="0" smtClean="0"/>
            <a:t>Treating regional LN or not, IMN or Not</a:t>
          </a:r>
        </a:p>
      </dsp:txBody>
      <dsp:txXfrm rot="5400000">
        <a:off x="4690188" y="271195"/>
        <a:ext cx="804559" cy="4679387"/>
      </dsp:txXfrm>
    </dsp:sp>
    <dsp:sp modelId="{402DE4AE-00AE-4825-911A-7BE065FC2D15}">
      <dsp:nvSpPr>
        <dsp:cNvPr id="0" name=""/>
        <dsp:cNvSpPr/>
      </dsp:nvSpPr>
      <dsp:spPr>
        <a:xfrm rot="5400000">
          <a:off x="800488" y="2675749"/>
          <a:ext cx="1237784" cy="254826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Modality</a:t>
          </a:r>
        </a:p>
        <a:p>
          <a:pPr lvl="0" algn="ctr" defTabSz="1066800">
            <a:lnSpc>
              <a:spcPct val="90000"/>
            </a:lnSpc>
            <a:spcBef>
              <a:spcPct val="0"/>
            </a:spcBef>
            <a:spcAft>
              <a:spcPct val="35000"/>
            </a:spcAft>
          </a:pPr>
          <a:r>
            <a:rPr lang="en-GB" sz="2400" kern="1200" dirty="0" smtClean="0"/>
            <a:t> Technology </a:t>
          </a:r>
        </a:p>
      </dsp:txBody>
      <dsp:txXfrm rot="5400000">
        <a:off x="800488" y="2675749"/>
        <a:ext cx="1237784" cy="2548269"/>
      </dsp:txXfrm>
    </dsp:sp>
    <dsp:sp modelId="{93A1AD05-19BF-43AF-870C-999AA55E5C78}">
      <dsp:nvSpPr>
        <dsp:cNvPr id="0" name=""/>
        <dsp:cNvSpPr/>
      </dsp:nvSpPr>
      <dsp:spPr>
        <a:xfrm rot="5400000">
          <a:off x="4772694" y="1155598"/>
          <a:ext cx="804559" cy="519485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Photons, electrons or Protons</a:t>
          </a:r>
        </a:p>
        <a:p>
          <a:pPr marL="171450" lvl="1" indent="-171450" algn="l" defTabSz="711200">
            <a:lnSpc>
              <a:spcPct val="90000"/>
            </a:lnSpc>
            <a:spcBef>
              <a:spcPct val="0"/>
            </a:spcBef>
            <a:spcAft>
              <a:spcPct val="15000"/>
            </a:spcAft>
            <a:buChar char="••"/>
          </a:pPr>
          <a:r>
            <a:rPr lang="en-GB" sz="1600" kern="1200" dirty="0" smtClean="0"/>
            <a:t>Methods of delivery radiations</a:t>
          </a:r>
        </a:p>
        <a:p>
          <a:pPr marL="171450" lvl="1" indent="-171450" algn="l" defTabSz="711200">
            <a:lnSpc>
              <a:spcPct val="90000"/>
            </a:lnSpc>
            <a:spcBef>
              <a:spcPct val="0"/>
            </a:spcBef>
            <a:spcAft>
              <a:spcPct val="15000"/>
            </a:spcAft>
            <a:buChar char="••"/>
          </a:pPr>
          <a:endParaRPr lang="en-GB" sz="1600" kern="1200" dirty="0" smtClean="0"/>
        </a:p>
      </dsp:txBody>
      <dsp:txXfrm rot="5400000">
        <a:off x="4772694" y="1155598"/>
        <a:ext cx="804559" cy="519485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82CB59-8C67-4147-A3A0-63B3E7534FB1}">
      <dsp:nvSpPr>
        <dsp:cNvPr id="0" name=""/>
        <dsp:cNvSpPr/>
      </dsp:nvSpPr>
      <dsp:spPr>
        <a:xfrm rot="5400000">
          <a:off x="834686" y="-636725"/>
          <a:ext cx="1237784" cy="2616667"/>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Stage </a:t>
          </a:r>
          <a:endParaRPr lang="en-GB" sz="2400" kern="1200" dirty="0"/>
        </a:p>
      </dsp:txBody>
      <dsp:txXfrm rot="5400000">
        <a:off x="834686" y="-636725"/>
        <a:ext cx="1237784" cy="2616667"/>
      </dsp:txXfrm>
    </dsp:sp>
    <dsp:sp modelId="{C4C000BE-7A28-4A69-BB17-BEB971FE210B}">
      <dsp:nvSpPr>
        <dsp:cNvPr id="0" name=""/>
        <dsp:cNvSpPr/>
      </dsp:nvSpPr>
      <dsp:spPr>
        <a:xfrm rot="5400000">
          <a:off x="4806900" y="-2059060"/>
          <a:ext cx="903544" cy="5027453"/>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Early</a:t>
          </a:r>
          <a:endParaRPr lang="en-GB" sz="1600" kern="1200" dirty="0"/>
        </a:p>
        <a:p>
          <a:pPr marL="171450" lvl="1" indent="-171450" algn="l" defTabSz="711200">
            <a:lnSpc>
              <a:spcPct val="90000"/>
            </a:lnSpc>
            <a:spcBef>
              <a:spcPct val="0"/>
            </a:spcBef>
            <a:spcAft>
              <a:spcPct val="15000"/>
            </a:spcAft>
            <a:buChar char="••"/>
          </a:pPr>
          <a:r>
            <a:rPr lang="en-GB" sz="1600" kern="1200" dirty="0" smtClean="0"/>
            <a:t>Locally advanced</a:t>
          </a:r>
          <a:endParaRPr lang="en-GB" sz="1600" kern="1200" dirty="0"/>
        </a:p>
        <a:p>
          <a:pPr marL="171450" lvl="1" indent="-171450" algn="l" defTabSz="711200">
            <a:lnSpc>
              <a:spcPct val="90000"/>
            </a:lnSpc>
            <a:spcBef>
              <a:spcPct val="0"/>
            </a:spcBef>
            <a:spcAft>
              <a:spcPct val="15000"/>
            </a:spcAft>
            <a:buChar char="••"/>
          </a:pPr>
          <a:r>
            <a:rPr lang="en-GB" sz="1600" kern="1200" dirty="0" smtClean="0"/>
            <a:t>metastatic</a:t>
          </a:r>
          <a:endParaRPr lang="en-GB" sz="1600" kern="1200" dirty="0"/>
        </a:p>
      </dsp:txBody>
      <dsp:txXfrm rot="5400000">
        <a:off x="4806900" y="-2059060"/>
        <a:ext cx="903544" cy="5027453"/>
      </dsp:txXfrm>
    </dsp:sp>
    <dsp:sp modelId="{354552D6-8DD5-4D87-B746-EB3536B004F4}">
      <dsp:nvSpPr>
        <dsp:cNvPr id="0" name=""/>
        <dsp:cNvSpPr/>
      </dsp:nvSpPr>
      <dsp:spPr>
        <a:xfrm rot="5400000">
          <a:off x="822686" y="468033"/>
          <a:ext cx="1237784" cy="259266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Value and toxicity</a:t>
          </a:r>
        </a:p>
      </dsp:txBody>
      <dsp:txXfrm rot="5400000">
        <a:off x="822686" y="468033"/>
        <a:ext cx="1237784" cy="2592666"/>
      </dsp:txXfrm>
    </dsp:sp>
    <dsp:sp modelId="{37CAD516-50D9-4771-9C28-DA13F7042DFD}">
      <dsp:nvSpPr>
        <dsp:cNvPr id="0" name=""/>
        <dsp:cNvSpPr/>
      </dsp:nvSpPr>
      <dsp:spPr>
        <a:xfrm rot="5400000">
          <a:off x="4318588" y="-388091"/>
          <a:ext cx="804982" cy="385234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Radiotherapy or no Radiotherapy</a:t>
          </a:r>
        </a:p>
        <a:p>
          <a:pPr marL="171450" lvl="1" indent="-171450" algn="l" defTabSz="711200">
            <a:lnSpc>
              <a:spcPct val="90000"/>
            </a:lnSpc>
            <a:spcBef>
              <a:spcPct val="0"/>
            </a:spcBef>
            <a:spcAft>
              <a:spcPct val="15000"/>
            </a:spcAft>
            <a:buChar char="••"/>
          </a:pPr>
          <a:r>
            <a:rPr lang="en-GB" sz="1600" kern="1200" dirty="0" smtClean="0"/>
            <a:t>Fractionation</a:t>
          </a:r>
        </a:p>
      </dsp:txBody>
      <dsp:txXfrm rot="5400000">
        <a:off x="4318588" y="-388091"/>
        <a:ext cx="804982" cy="3852344"/>
      </dsp:txXfrm>
    </dsp:sp>
    <dsp:sp modelId="{3D51A672-6411-4050-AFA8-7F2BC04A77D6}">
      <dsp:nvSpPr>
        <dsp:cNvPr id="0" name=""/>
        <dsp:cNvSpPr/>
      </dsp:nvSpPr>
      <dsp:spPr>
        <a:xfrm rot="5400000">
          <a:off x="812809" y="1570669"/>
          <a:ext cx="1237784" cy="2572911"/>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volume</a:t>
          </a:r>
        </a:p>
      </dsp:txBody>
      <dsp:txXfrm rot="5400000">
        <a:off x="812809" y="1570669"/>
        <a:ext cx="1237784" cy="2572911"/>
      </dsp:txXfrm>
    </dsp:sp>
    <dsp:sp modelId="{3C60B43E-4675-4158-9599-B4B5DB7163B4}">
      <dsp:nvSpPr>
        <dsp:cNvPr id="0" name=""/>
        <dsp:cNvSpPr/>
      </dsp:nvSpPr>
      <dsp:spPr>
        <a:xfrm rot="5400000">
          <a:off x="4690188" y="271195"/>
          <a:ext cx="804559" cy="4679387"/>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What to treat? WBRT Vs PBRT</a:t>
          </a:r>
        </a:p>
        <a:p>
          <a:pPr marL="171450" lvl="1" indent="-171450" algn="l" defTabSz="711200">
            <a:lnSpc>
              <a:spcPct val="90000"/>
            </a:lnSpc>
            <a:spcBef>
              <a:spcPct val="0"/>
            </a:spcBef>
            <a:spcAft>
              <a:spcPct val="15000"/>
            </a:spcAft>
            <a:buChar char="••"/>
          </a:pPr>
          <a:r>
            <a:rPr lang="en-GB" sz="1600" kern="1200" dirty="0" smtClean="0"/>
            <a:t>Boost or no boost</a:t>
          </a:r>
        </a:p>
        <a:p>
          <a:pPr marL="228600" lvl="1" indent="-228600" algn="l" defTabSz="889000">
            <a:lnSpc>
              <a:spcPct val="90000"/>
            </a:lnSpc>
            <a:spcBef>
              <a:spcPct val="0"/>
            </a:spcBef>
            <a:spcAft>
              <a:spcPct val="15000"/>
            </a:spcAft>
            <a:buChar char="••"/>
          </a:pPr>
          <a:r>
            <a:rPr lang="en-GB" sz="2000" kern="1200" dirty="0" smtClean="0">
              <a:solidFill>
                <a:srgbClr val="FF0000"/>
              </a:solidFill>
            </a:rPr>
            <a:t>Treating regional LN or not, IMN or Not</a:t>
          </a:r>
        </a:p>
      </dsp:txBody>
      <dsp:txXfrm rot="5400000">
        <a:off x="4690188" y="271195"/>
        <a:ext cx="804559" cy="4679387"/>
      </dsp:txXfrm>
    </dsp:sp>
    <dsp:sp modelId="{402DE4AE-00AE-4825-911A-7BE065FC2D15}">
      <dsp:nvSpPr>
        <dsp:cNvPr id="0" name=""/>
        <dsp:cNvSpPr/>
      </dsp:nvSpPr>
      <dsp:spPr>
        <a:xfrm rot="5400000">
          <a:off x="800488" y="2675749"/>
          <a:ext cx="1237784" cy="2548269"/>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Modality</a:t>
          </a:r>
        </a:p>
        <a:p>
          <a:pPr lvl="0" algn="ctr" defTabSz="1066800">
            <a:lnSpc>
              <a:spcPct val="90000"/>
            </a:lnSpc>
            <a:spcBef>
              <a:spcPct val="0"/>
            </a:spcBef>
            <a:spcAft>
              <a:spcPct val="35000"/>
            </a:spcAft>
          </a:pPr>
          <a:r>
            <a:rPr lang="en-GB" sz="2400" kern="1200" dirty="0" smtClean="0"/>
            <a:t> Technology </a:t>
          </a:r>
        </a:p>
      </dsp:txBody>
      <dsp:txXfrm rot="5400000">
        <a:off x="800488" y="2675749"/>
        <a:ext cx="1237784" cy="2548269"/>
      </dsp:txXfrm>
    </dsp:sp>
    <dsp:sp modelId="{93A1AD05-19BF-43AF-870C-999AA55E5C78}">
      <dsp:nvSpPr>
        <dsp:cNvPr id="0" name=""/>
        <dsp:cNvSpPr/>
      </dsp:nvSpPr>
      <dsp:spPr>
        <a:xfrm rot="5400000">
          <a:off x="4772694" y="1155598"/>
          <a:ext cx="804559" cy="519485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Photons, electrons or Protons</a:t>
          </a:r>
        </a:p>
        <a:p>
          <a:pPr marL="171450" lvl="1" indent="-171450" algn="l" defTabSz="711200">
            <a:lnSpc>
              <a:spcPct val="90000"/>
            </a:lnSpc>
            <a:spcBef>
              <a:spcPct val="0"/>
            </a:spcBef>
            <a:spcAft>
              <a:spcPct val="15000"/>
            </a:spcAft>
            <a:buChar char="••"/>
          </a:pPr>
          <a:r>
            <a:rPr lang="en-GB" sz="1600" kern="1200" dirty="0" smtClean="0"/>
            <a:t>Methods of delivery radiations</a:t>
          </a:r>
        </a:p>
        <a:p>
          <a:pPr marL="171450" lvl="1" indent="-171450" algn="l" defTabSz="711200">
            <a:lnSpc>
              <a:spcPct val="90000"/>
            </a:lnSpc>
            <a:spcBef>
              <a:spcPct val="0"/>
            </a:spcBef>
            <a:spcAft>
              <a:spcPct val="15000"/>
            </a:spcAft>
            <a:buChar char="••"/>
          </a:pPr>
          <a:endParaRPr lang="en-GB" sz="1600" kern="1200" dirty="0" smtClean="0"/>
        </a:p>
      </dsp:txBody>
      <dsp:txXfrm rot="5400000">
        <a:off x="4772694" y="1155598"/>
        <a:ext cx="804559" cy="51948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1CA7F-B4F3-EA4A-953A-AF994C377960}" type="datetimeFigureOut">
              <a:rPr lang="en-US" smtClean="0"/>
              <a:pPr/>
              <a:t>11/7/2018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DC25D6-E75C-B64A-8A86-4E542EF5F3A1}" type="slidenum">
              <a:rPr lang="en-US" smtClean="0"/>
              <a:pPr/>
              <a:t>‹#›</a:t>
            </a:fld>
            <a:endParaRPr lang="en-US"/>
          </a:p>
        </p:txBody>
      </p:sp>
    </p:spTree>
    <p:extLst>
      <p:ext uri="{BB962C8B-B14F-4D97-AF65-F5344CB8AC3E}">
        <p14:creationId xmlns="" xmlns:p14="http://schemas.microsoft.com/office/powerpoint/2010/main" val="4090438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about younger</a:t>
            </a:r>
            <a:r>
              <a:rPr lang="en-US" baseline="0" dirty="0" smtClean="0"/>
              <a:t> patients who have a low risk?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if we have a favorable biology in a younger pt. is it safe to omit XRT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For example, the UK PRIME II trial</a:t>
            </a:r>
          </a:p>
          <a:p>
            <a:r>
              <a:rPr lang="en-US" dirty="0" smtClean="0"/>
              <a:t>(2003e2009) reported a 5 year local relapse rate of 1.3% (95%</a:t>
            </a:r>
          </a:p>
          <a:p>
            <a:r>
              <a:rPr lang="en-US" dirty="0" smtClean="0"/>
              <a:t>confidence interval 0.2e2.3) in low risk early breast cancer</a:t>
            </a:r>
          </a:p>
          <a:p>
            <a:r>
              <a:rPr lang="en-US" dirty="0" smtClean="0"/>
              <a:t>patients (tumour 3 cm, </a:t>
            </a:r>
            <a:r>
              <a:rPr lang="en-US" dirty="0" err="1" smtClean="0"/>
              <a:t>oestrogen</a:t>
            </a:r>
            <a:r>
              <a:rPr lang="en-US" dirty="0" smtClean="0"/>
              <a:t> receptor positive, node</a:t>
            </a:r>
          </a:p>
          <a:p>
            <a:r>
              <a:rPr lang="en-US" dirty="0" smtClean="0"/>
              <a:t>negative) after BCS and radiotherapy compared with 4.1%</a:t>
            </a:r>
          </a:p>
          <a:p>
            <a:r>
              <a:rPr lang="en-US" dirty="0" smtClean="0"/>
              <a:t>(95% confidence interval 2.4e5.7) after no radiotherapy</a:t>
            </a:r>
          </a:p>
          <a:p>
            <a:r>
              <a:rPr lang="en-US" dirty="0" smtClean="0"/>
              <a:t>(P ¼ 0.002)[2]. </a:t>
            </a:r>
            <a:r>
              <a:rPr lang="en-US" dirty="0" err="1" smtClean="0"/>
              <a:t>Therewas</a:t>
            </a:r>
            <a:r>
              <a:rPr lang="en-US" dirty="0" smtClean="0"/>
              <a:t> no excess of distant relapse, second</a:t>
            </a:r>
          </a:p>
          <a:p>
            <a:r>
              <a:rPr lang="en-US" dirty="0" smtClean="0"/>
              <a:t>cancers or deaths, suggesting that local relapses after BCS</a:t>
            </a:r>
          </a:p>
          <a:p>
            <a:r>
              <a:rPr lang="en-US" dirty="0" smtClean="0"/>
              <a:t>can be salvaged with further surgery ( radiotherapy)</a:t>
            </a:r>
          </a:p>
          <a:p>
            <a:r>
              <a:rPr lang="en-US" dirty="0" smtClean="0"/>
              <a:t>without increasing the risk of breast cancer death. In an</a:t>
            </a:r>
          </a:p>
          <a:p>
            <a:r>
              <a:rPr lang="en-US" dirty="0" smtClean="0"/>
              <a:t>unplanned subgroup analysis, </a:t>
            </a:r>
            <a:r>
              <a:rPr lang="en-US" dirty="0" err="1" smtClean="0"/>
              <a:t>oestrogen</a:t>
            </a:r>
            <a:r>
              <a:rPr lang="en-US" dirty="0" smtClean="0"/>
              <a:t> receptor-rich patients</a:t>
            </a:r>
          </a:p>
          <a:p>
            <a:r>
              <a:rPr lang="en-US" dirty="0" smtClean="0"/>
              <a:t>receiving radiotherapy had only a 2.4% absolute gain in</a:t>
            </a:r>
          </a:p>
          <a:p>
            <a:r>
              <a:rPr lang="en-US" dirty="0" smtClean="0"/>
              <a:t>local relapse over non-irradiated patients.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30000" dirty="0" smtClean="0">
                <a:solidFill>
                  <a:srgbClr val="FFFFFF"/>
                </a:solidFill>
              </a:rPr>
              <a:t>Although much of the existing work has focused on the refinement of systemic therapy, data are also now available to describe the relationship between tumor biology and the risk of LRR.</a:t>
            </a:r>
            <a:endParaRPr lang="en-US" dirty="0" smtClean="0">
              <a:solidFill>
                <a:srgbClr val="FFFF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also evidence that radiation response may be subtype-specific. </a:t>
            </a:r>
            <a:r>
              <a:rPr lang="en-US" sz="1200" kern="1200" dirty="0" smtClean="0">
                <a:solidFill>
                  <a:schemeClr val="tx1"/>
                </a:solidFill>
                <a:effectLst/>
                <a:latin typeface="+mn-lt"/>
                <a:ea typeface="+mn-ea"/>
                <a:cs typeface="+mn-cs"/>
              </a:rPr>
              <a:t>Outcomes from the Oxford Early Breast Cancer </a:t>
            </a:r>
            <a:r>
              <a:rPr lang="en-US" sz="1200" kern="1200" dirty="0" err="1" smtClean="0">
                <a:solidFill>
                  <a:schemeClr val="tx1"/>
                </a:solidFill>
                <a:effectLst/>
                <a:latin typeface="+mn-lt"/>
                <a:ea typeface="+mn-ea"/>
                <a:cs typeface="+mn-cs"/>
              </a:rPr>
              <a:t>Trialists</a:t>
            </a:r>
            <a:r>
              <a:rPr lang="en-US" sz="1200" kern="1200" dirty="0" smtClean="0">
                <a:solidFill>
                  <a:schemeClr val="tx1"/>
                </a:solidFill>
                <a:effectLst/>
                <a:latin typeface="+mn-lt"/>
                <a:ea typeface="+mn-ea"/>
                <a:cs typeface="+mn-cs"/>
              </a:rPr>
              <a:t>’ Collaborative Group predating the routine use of targeted therapies show discrepancies in breast tumor radiation response, with estrogen receptor positive (</a:t>
            </a:r>
            <a:r>
              <a:rPr lang="en-US" sz="1200" kern="1200" dirty="0" err="1" smtClean="0">
                <a:solidFill>
                  <a:schemeClr val="tx1"/>
                </a:solidFill>
                <a:effectLst/>
                <a:latin typeface="+mn-lt"/>
                <a:ea typeface="+mn-ea"/>
                <a:cs typeface="+mn-cs"/>
              </a:rPr>
              <a:t>ERþ</a:t>
            </a:r>
            <a:r>
              <a:rPr lang="en-US" sz="1200" kern="1200" dirty="0" smtClean="0">
                <a:solidFill>
                  <a:schemeClr val="tx1"/>
                </a:solidFill>
                <a:effectLst/>
                <a:latin typeface="+mn-lt"/>
                <a:ea typeface="+mn-ea"/>
                <a:cs typeface="+mn-cs"/>
              </a:rPr>
              <a:t>) tumors seeming to derive a greater benefit from RT than their ER-poor counterparts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LUMINA study is a Canadian prospective multicenter cohort study of RT omission after BCS for patients aged !55 years with </a:t>
            </a:r>
            <a:r>
              <a:rPr lang="en-US" sz="1200" kern="1200" dirty="0" err="1" smtClean="0">
                <a:solidFill>
                  <a:schemeClr val="tx1"/>
                </a:solidFill>
                <a:effectLst/>
                <a:latin typeface="+mn-lt"/>
                <a:ea typeface="+mn-ea"/>
                <a:cs typeface="+mn-cs"/>
              </a:rPr>
              <a:t>uni</a:t>
            </a:r>
            <a:r>
              <a:rPr lang="en-US" sz="1200" kern="1200" dirty="0" smtClean="0">
                <a:solidFill>
                  <a:schemeClr val="tx1"/>
                </a:solidFill>
                <a:effectLst/>
                <a:latin typeface="+mn-lt"/>
                <a:ea typeface="+mn-ea"/>
                <a:cs typeface="+mn-cs"/>
              </a:rPr>
              <a:t>- focal stage I disease, grade 1 or 2, </a:t>
            </a:r>
            <a:r>
              <a:rPr lang="en-US" sz="1200" kern="1200" dirty="0" err="1" smtClean="0">
                <a:solidFill>
                  <a:schemeClr val="tx1"/>
                </a:solidFill>
                <a:effectLst/>
                <a:latin typeface="+mn-lt"/>
                <a:ea typeface="+mn-ea"/>
                <a:cs typeface="+mn-cs"/>
              </a:rPr>
              <a:t>HRþ</a:t>
            </a:r>
            <a:r>
              <a:rPr lang="en-US" sz="1200" kern="1200" dirty="0" smtClean="0">
                <a:solidFill>
                  <a:schemeClr val="tx1"/>
                </a:solidFill>
                <a:effectLst/>
                <a:latin typeface="+mn-lt"/>
                <a:ea typeface="+mn-ea"/>
                <a:cs typeface="+mn-cs"/>
              </a:rPr>
              <a:t>, HER2", and &gt;13%); the trial opened in 2013 and expects to enroll 500 patients.</a:t>
            </a:r>
            <a:r>
              <a:rPr lang="en-US" sz="1200" kern="1200" baseline="0" dirty="0" smtClean="0">
                <a:solidFill>
                  <a:schemeClr val="tx1"/>
                </a:solidFill>
                <a:effectLst/>
                <a:latin typeface="+mn-lt"/>
                <a:ea typeface="+mn-ea"/>
                <a:cs typeface="+mn-cs"/>
              </a:rPr>
              <a:t> Completed recruitment and in FU</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IDEA study is a prospective multicenter cohort study of RT omission after BCS at 14 centers in the United States, led by the University of Michigan. The study includes patients aged 50 to 69 with unifocal stage I dis- ease, </a:t>
            </a:r>
            <a:r>
              <a:rPr lang="en-US" sz="1200" kern="1200" dirty="0" err="1" smtClean="0">
                <a:solidFill>
                  <a:schemeClr val="tx1"/>
                </a:solidFill>
                <a:effectLst/>
                <a:latin typeface="+mn-lt"/>
                <a:ea typeface="+mn-ea"/>
                <a:cs typeface="+mn-cs"/>
              </a:rPr>
              <a:t>HRþ</a:t>
            </a:r>
            <a:r>
              <a:rPr lang="en-US" sz="1200" kern="1200" dirty="0" smtClean="0">
                <a:solidFill>
                  <a:schemeClr val="tx1"/>
                </a:solidFill>
                <a:effectLst/>
                <a:latin typeface="+mn-lt"/>
                <a:ea typeface="+mn-ea"/>
                <a:cs typeface="+mn-cs"/>
              </a:rPr>
              <a:t>, HER2", and an </a:t>
            </a:r>
            <a:r>
              <a:rPr lang="en-US" sz="1200" kern="1200" dirty="0" err="1" smtClean="0">
                <a:solidFill>
                  <a:schemeClr val="tx1"/>
                </a:solidFill>
                <a:effectLst/>
                <a:latin typeface="+mn-lt"/>
                <a:ea typeface="+mn-ea"/>
                <a:cs typeface="+mn-cs"/>
              </a:rPr>
              <a:t>Oncotype</a:t>
            </a:r>
            <a:r>
              <a:rPr lang="en-US" sz="1200" kern="1200" dirty="0" smtClean="0">
                <a:solidFill>
                  <a:schemeClr val="tx1"/>
                </a:solidFill>
                <a:effectLst/>
                <a:latin typeface="+mn-lt"/>
                <a:ea typeface="+mn-ea"/>
                <a:cs typeface="+mn-cs"/>
              </a:rPr>
              <a:t>-DX recurrence score of 18; the trial opened in 2015 and expects to enroll 200 patients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PRECISION study is a prospective cohort study led by the Dana Farber Brigham and Women’s Hospital of patients aged 50 to 75 with unifocal stage I disease that is at least </a:t>
            </a:r>
            <a:r>
              <a:rPr lang="en-US" sz="1200" kern="1200" dirty="0" err="1" smtClean="0">
                <a:solidFill>
                  <a:schemeClr val="tx1"/>
                </a:solidFill>
                <a:effectLst/>
                <a:latin typeface="+mn-lt"/>
                <a:ea typeface="+mn-ea"/>
                <a:cs typeface="+mn-cs"/>
              </a:rPr>
              <a:t>ERþ</a:t>
            </a:r>
            <a:r>
              <a:rPr lang="en-US" sz="1200" kern="1200" dirty="0" smtClean="0">
                <a:solidFill>
                  <a:schemeClr val="tx1"/>
                </a:solidFill>
                <a:effectLst/>
                <a:latin typeface="+mn-lt"/>
                <a:ea typeface="+mn-ea"/>
                <a:cs typeface="+mn-cs"/>
              </a:rPr>
              <a:t> with a </a:t>
            </a:r>
            <a:r>
              <a:rPr lang="en-US" sz="1200" kern="1200" dirty="0" err="1" smtClean="0">
                <a:solidFill>
                  <a:schemeClr val="tx1"/>
                </a:solidFill>
                <a:effectLst/>
                <a:latin typeface="+mn-lt"/>
                <a:ea typeface="+mn-ea"/>
                <a:cs typeface="+mn-cs"/>
              </a:rPr>
              <a:t>Prosigna</a:t>
            </a:r>
            <a:r>
              <a:rPr lang="en-US" sz="1200" kern="1200" dirty="0" smtClean="0">
                <a:solidFill>
                  <a:schemeClr val="tx1"/>
                </a:solidFill>
                <a:effectLst/>
                <a:latin typeface="+mn-lt"/>
                <a:ea typeface="+mn-ea"/>
                <a:cs typeface="+mn-cs"/>
              </a:rPr>
              <a:t> PAM50 score of &lt;40; the trial opened in 2016 and expects to enroll 345 patients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IHC4+C score is a prognostic tool that estimates the residual risk of distant recurrence at 10 years in post-menopausal women with ER-positive breast cancer who have received 5 years of endocrine therapy.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incorporates both immunohistochemical parameters of ER, progesterone receptor (</a:t>
            </a:r>
            <a:r>
              <a:rPr lang="en-US" dirty="0" err="1" smtClean="0"/>
              <a:t>PgR</a:t>
            </a:r>
            <a:r>
              <a:rPr lang="en-US" dirty="0" smtClean="0"/>
              <a:t>), HER2 and Ki67 as well as the clinicopathological parameters of tumour size, grade, nodal status and type of endocrine therapy administered for 5 years (tamoxifen </a:t>
            </a:r>
            <a:r>
              <a:rPr lang="en-US" dirty="0" err="1" smtClean="0"/>
              <a:t>vs</a:t>
            </a:r>
            <a:r>
              <a:rPr lang="en-US" dirty="0" smtClean="0"/>
              <a:t> aromatase inhibitor).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It was developed from a retrospective analysis of 1125 patients with ER-positive disease from the </a:t>
            </a:r>
            <a:r>
              <a:rPr lang="en-US" dirty="0" err="1" smtClean="0"/>
              <a:t>TransATAC</a:t>
            </a:r>
            <a:r>
              <a:rPr lang="en-US" dirty="0" smtClean="0"/>
              <a:t> cohort who did not received chemotherapy, validated in an independent cohort of 786 patients and has been shown to perform similarly to the Genomic Health recurrence score (RS) in predicting distant recurrence (</a:t>
            </a:r>
            <a:r>
              <a:rPr lang="en-US" dirty="0" err="1" smtClean="0"/>
              <a:t>Cuzick</a:t>
            </a:r>
            <a:r>
              <a:rPr lang="en-US" dirty="0" smtClean="0"/>
              <a:t> et al, 2011). In this journal, Stephen et al, 2014 showed that in an endocrine treated population from the TEAM trial, the IHC4 provided stronger prognostic information when compared with the Mammostrat score.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err="1" smtClean="0"/>
              <a:t>PrimeTime</a:t>
            </a:r>
            <a:r>
              <a:rPr lang="en-US" dirty="0" smtClean="0"/>
              <a:t> study:</a:t>
            </a:r>
            <a:r>
              <a:rPr lang="en-US" baseline="0" dirty="0" smtClean="0"/>
              <a:t> </a:t>
            </a:r>
            <a:r>
              <a:rPr lang="en-US" dirty="0" smtClean="0"/>
              <a:t>The primary end point is </a:t>
            </a:r>
            <a:r>
              <a:rPr lang="en-US" dirty="0" err="1" smtClean="0"/>
              <a:t>ipsilateral</a:t>
            </a:r>
            <a:r>
              <a:rPr lang="en-US" dirty="0" smtClean="0"/>
              <a:t> breast disease rate at</a:t>
            </a:r>
            <a:r>
              <a:rPr lang="en-US" baseline="0" dirty="0" smtClean="0"/>
              <a:t> </a:t>
            </a:r>
            <a:r>
              <a:rPr lang="en-US" dirty="0" smtClean="0"/>
              <a:t>5 years. PRIMETIME requires recruitment of 2400 patients</a:t>
            </a:r>
            <a:r>
              <a:rPr lang="en-US" baseline="0" dirty="0" smtClean="0"/>
              <a:t> </a:t>
            </a:r>
            <a:r>
              <a:rPr lang="en-US" dirty="0" smtClean="0"/>
              <a:t>at the preoperative stage, to allow 1550 patients to actively</a:t>
            </a:r>
          </a:p>
          <a:p>
            <a:r>
              <a:rPr lang="en-US" dirty="0" smtClean="0"/>
              <a:t>avoid radiotherapy, based on a local relapse rate, in the</a:t>
            </a:r>
            <a:r>
              <a:rPr lang="en-US" baseline="0" dirty="0" smtClean="0"/>
              <a:t> </a:t>
            </a:r>
            <a:r>
              <a:rPr lang="en-US" dirty="0" smtClean="0"/>
              <a:t>absence of radiotherapy, of 4% at 5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solidFill>
                  <a:srgbClr val="FFFFFF"/>
                </a:solidFill>
              </a:rPr>
              <a:t>the UK PRIME II trial</a:t>
            </a:r>
          </a:p>
          <a:p>
            <a:r>
              <a:rPr lang="en-US" dirty="0" smtClean="0">
                <a:solidFill>
                  <a:srgbClr val="FFFFFF"/>
                </a:solidFill>
              </a:rPr>
              <a:t>(2003e2009) reported a 5 year local relapse rate of 1.3% (95%</a:t>
            </a:r>
            <a:r>
              <a:rPr lang="en-US" baseline="0" dirty="0" smtClean="0">
                <a:solidFill>
                  <a:srgbClr val="FFFFFF"/>
                </a:solidFill>
              </a:rPr>
              <a:t> </a:t>
            </a:r>
            <a:r>
              <a:rPr lang="en-US" dirty="0" smtClean="0">
                <a:solidFill>
                  <a:srgbClr val="FFFFFF"/>
                </a:solidFill>
              </a:rPr>
              <a:t>confidence interval 0.2e2.3) in low risk early breast cancer</a:t>
            </a:r>
            <a:r>
              <a:rPr lang="en-US" baseline="0" dirty="0" smtClean="0">
                <a:solidFill>
                  <a:srgbClr val="FFFFFF"/>
                </a:solidFill>
              </a:rPr>
              <a:t> </a:t>
            </a:r>
            <a:r>
              <a:rPr lang="en-US" dirty="0" smtClean="0">
                <a:solidFill>
                  <a:srgbClr val="FFFFFF"/>
                </a:solidFill>
              </a:rPr>
              <a:t>patients (tumour 3 cm, </a:t>
            </a:r>
            <a:r>
              <a:rPr lang="en-US" dirty="0" err="1" smtClean="0">
                <a:solidFill>
                  <a:srgbClr val="FFFFFF"/>
                </a:solidFill>
              </a:rPr>
              <a:t>oestrogen</a:t>
            </a:r>
            <a:r>
              <a:rPr lang="en-US" dirty="0" smtClean="0">
                <a:solidFill>
                  <a:srgbClr val="FFFFFF"/>
                </a:solidFill>
              </a:rPr>
              <a:t> receptor positive, node</a:t>
            </a:r>
            <a:r>
              <a:rPr lang="en-US" baseline="0" dirty="0" smtClean="0">
                <a:solidFill>
                  <a:srgbClr val="FFFFFF"/>
                </a:solidFill>
              </a:rPr>
              <a:t> </a:t>
            </a:r>
            <a:r>
              <a:rPr lang="en-US" dirty="0" smtClean="0">
                <a:solidFill>
                  <a:srgbClr val="FFFFFF"/>
                </a:solidFill>
              </a:rPr>
              <a:t>negative) after BCS and radiotherapy compared with 4.1%</a:t>
            </a:r>
            <a:r>
              <a:rPr lang="en-US" baseline="0" dirty="0" smtClean="0">
                <a:solidFill>
                  <a:srgbClr val="FFFFFF"/>
                </a:solidFill>
              </a:rPr>
              <a:t> </a:t>
            </a:r>
            <a:r>
              <a:rPr lang="en-US" dirty="0" smtClean="0">
                <a:solidFill>
                  <a:srgbClr val="FFFFFF"/>
                </a:solidFill>
              </a:rPr>
              <a:t>(95% confidence interval 2.4e5.7) after no radiotherapy</a:t>
            </a:r>
            <a:r>
              <a:rPr lang="en-US" baseline="0" dirty="0" smtClean="0">
                <a:solidFill>
                  <a:srgbClr val="FFFFFF"/>
                </a:solidFill>
              </a:rPr>
              <a:t> </a:t>
            </a:r>
            <a:r>
              <a:rPr lang="en-US" dirty="0" smtClean="0">
                <a:solidFill>
                  <a:srgbClr val="FFFFFF"/>
                </a:solidFill>
              </a:rPr>
              <a:t>(P ¼ 0.002)[2]. </a:t>
            </a:r>
            <a:r>
              <a:rPr lang="en-US" dirty="0" err="1" smtClean="0">
                <a:solidFill>
                  <a:srgbClr val="FFFFFF"/>
                </a:solidFill>
              </a:rPr>
              <a:t>Therewas</a:t>
            </a:r>
            <a:r>
              <a:rPr lang="en-US" dirty="0" smtClean="0">
                <a:solidFill>
                  <a:srgbClr val="FFFFFF"/>
                </a:solidFill>
              </a:rPr>
              <a:t> no excess of distant relapse, second</a:t>
            </a:r>
            <a:r>
              <a:rPr lang="en-US" baseline="0" dirty="0" smtClean="0">
                <a:solidFill>
                  <a:srgbClr val="FFFFFF"/>
                </a:solidFill>
              </a:rPr>
              <a:t> </a:t>
            </a:r>
            <a:r>
              <a:rPr lang="en-US" dirty="0" smtClean="0">
                <a:solidFill>
                  <a:srgbClr val="FFFFFF"/>
                </a:solidFill>
              </a:rPr>
              <a:t>cancers or deaths, suggesting that local relapses after BCS</a:t>
            </a:r>
            <a:r>
              <a:rPr lang="en-US" baseline="0" dirty="0" smtClean="0">
                <a:solidFill>
                  <a:srgbClr val="FFFFFF"/>
                </a:solidFill>
              </a:rPr>
              <a:t> </a:t>
            </a:r>
            <a:r>
              <a:rPr lang="en-US" dirty="0" smtClean="0">
                <a:solidFill>
                  <a:srgbClr val="FFFFFF"/>
                </a:solidFill>
              </a:rPr>
              <a:t>can be salvaged with further surgery ( radiotherapy)</a:t>
            </a:r>
            <a:r>
              <a:rPr lang="en-US" baseline="0" dirty="0" smtClean="0">
                <a:solidFill>
                  <a:srgbClr val="FFFFFF"/>
                </a:solidFill>
              </a:rPr>
              <a:t> </a:t>
            </a:r>
            <a:r>
              <a:rPr lang="en-US" dirty="0" smtClean="0">
                <a:solidFill>
                  <a:srgbClr val="FFFFFF"/>
                </a:solidFill>
              </a:rPr>
              <a:t>without increasing the risk of breast cancer death. In an</a:t>
            </a:r>
          </a:p>
          <a:p>
            <a:r>
              <a:rPr lang="en-US" dirty="0" smtClean="0">
                <a:solidFill>
                  <a:srgbClr val="FFFFFF"/>
                </a:solidFill>
              </a:rPr>
              <a:t>unplanned subgroup analysis, </a:t>
            </a:r>
            <a:r>
              <a:rPr lang="en-US" dirty="0" err="1" smtClean="0">
                <a:solidFill>
                  <a:srgbClr val="FFFFFF"/>
                </a:solidFill>
              </a:rPr>
              <a:t>oestrogen</a:t>
            </a:r>
            <a:r>
              <a:rPr lang="en-US" dirty="0" smtClean="0">
                <a:solidFill>
                  <a:srgbClr val="FFFFFF"/>
                </a:solidFill>
              </a:rPr>
              <a:t> receptor-rich patients</a:t>
            </a:r>
            <a:r>
              <a:rPr lang="en-US" baseline="0" dirty="0" smtClean="0">
                <a:solidFill>
                  <a:srgbClr val="FFFFFF"/>
                </a:solidFill>
              </a:rPr>
              <a:t> </a:t>
            </a:r>
            <a:r>
              <a:rPr lang="en-US" dirty="0" smtClean="0">
                <a:solidFill>
                  <a:srgbClr val="FFFFFF"/>
                </a:solidFill>
              </a:rPr>
              <a:t>receiving radiotherapy had only a 2.4% absolute gain in</a:t>
            </a:r>
            <a:r>
              <a:rPr lang="en-US" baseline="0" dirty="0" smtClean="0">
                <a:solidFill>
                  <a:srgbClr val="FFFFFF"/>
                </a:solidFill>
              </a:rPr>
              <a:t> </a:t>
            </a:r>
            <a:r>
              <a:rPr lang="en-US" dirty="0" smtClean="0">
                <a:solidFill>
                  <a:srgbClr val="FFFFFF"/>
                </a:solidFill>
              </a:rPr>
              <a:t>local relapse over non-irradiated patients.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solidFill>
                  <a:srgbClr val="FFFFFF"/>
                </a:solidFill>
              </a:rPr>
              <a:t>Side-effects after breast radiotherapy still occur with</a:t>
            </a:r>
            <a:r>
              <a:rPr lang="en-US" baseline="0" dirty="0" smtClean="0">
                <a:solidFill>
                  <a:srgbClr val="FFFFFF"/>
                </a:solidFill>
              </a:rPr>
              <a:t> </a:t>
            </a:r>
            <a:r>
              <a:rPr lang="en-US" dirty="0" smtClean="0">
                <a:solidFill>
                  <a:srgbClr val="FFFFFF"/>
                </a:solidFill>
              </a:rPr>
              <a:t>modern techniques, and the rates and severity are the same</a:t>
            </a:r>
            <a:r>
              <a:rPr lang="en-US" baseline="0" dirty="0" smtClean="0">
                <a:solidFill>
                  <a:srgbClr val="FFFFFF"/>
                </a:solidFill>
              </a:rPr>
              <a:t> </a:t>
            </a:r>
            <a:r>
              <a:rPr lang="en-US" dirty="0" smtClean="0">
                <a:solidFill>
                  <a:srgbClr val="FFFFFF"/>
                </a:solidFill>
              </a:rPr>
              <a:t>irrespective of the magnitude of radiotherapy benefit.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Australia/New Zealand (EXPERT, a randomized trial that will likely open in late 2017) women aged !50 years with stage I, biologically low-risk luminal A early-stage breast cancer (defined using the PAM50-based </a:t>
            </a:r>
            <a:r>
              <a:rPr lang="en-US" sz="1200" kern="1200" dirty="0" err="1" smtClean="0">
                <a:solidFill>
                  <a:schemeClr val="tx1"/>
                </a:solidFill>
                <a:effectLst/>
                <a:latin typeface="+mn-lt"/>
                <a:ea typeface="+mn-ea"/>
                <a:cs typeface="+mn-cs"/>
              </a:rPr>
              <a:t>Prosigna</a:t>
            </a:r>
            <a:r>
              <a:rPr lang="en-US" sz="1200" kern="1200" dirty="0" smtClean="0">
                <a:solidFill>
                  <a:schemeClr val="tx1"/>
                </a:solidFill>
                <a:effectLst/>
                <a:latin typeface="+mn-lt"/>
                <a:ea typeface="+mn-ea"/>
                <a:cs typeface="+mn-cs"/>
              </a:rPr>
              <a:t> assay) will be randomized to hormone therapy alone or RT plus hormone therapy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Age and path inclusion criteria?</a:t>
            </a:r>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prospective and randomized phase 3 trial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Non-inferiority trial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non-inferiority margin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Primary endpoint:  Ipsilateral local recurrence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Analysis of results  “as treated”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Predominantly post menopausal, G1/2,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a:solidFill>
                  <a:prstClr val="black"/>
                </a:solidFill>
                <a:latin typeface="Calibri"/>
              </a:rPr>
              <a:pPr/>
              <a:t>34</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0" dirty="0" smtClean="0"/>
              <a:t>Background Intraoperative radiotherapy with electrons allows the substitution of conventional postoperative whole breast irradiation with one session of radiotherapy with the same equivalent dose during surgery. However, its ability to control for recurrence of local disease required confirmation in a randomised controlled trial. </a:t>
            </a:r>
          </a:p>
          <a:p>
            <a:r>
              <a:rPr lang="en-US" b="0" dirty="0" smtClean="0"/>
              <a:t>Methods This study was done at the European Institute of Oncology (Milan, Italy). Women aged 48–75 years with early breast cancer, a maximum tumour diameter of up to 2·5 cm, and suitable for breast-conserving surgery were randomly assigned in a 1:1 ratio (using a random permuted block design, stratified for clinical tumour size [&lt;1·0 cm </a:t>
            </a:r>
            <a:r>
              <a:rPr lang="en-US" b="0" dirty="0" err="1" smtClean="0"/>
              <a:t>vs</a:t>
            </a:r>
            <a:r>
              <a:rPr lang="en-US" b="0" dirty="0" smtClean="0"/>
              <a:t> 1·0–1·4 cm </a:t>
            </a:r>
            <a:r>
              <a:rPr lang="en-US" b="0" dirty="0" err="1" smtClean="0"/>
              <a:t>vs</a:t>
            </a:r>
            <a:r>
              <a:rPr lang="en-US" b="0" dirty="0" smtClean="0"/>
              <a:t> ≥1·5 cm]) to receive either whole-breast external radiotherapy or intraoperative radiotherapy with electrons. Study coordinators, clinicians, and patients were aware of the assignment. Patients in the intraoperative radiotherapy group received one dose of 21 </a:t>
            </a:r>
            <a:r>
              <a:rPr lang="en-US" b="0" dirty="0" err="1" smtClean="0"/>
              <a:t>Gy</a:t>
            </a:r>
            <a:r>
              <a:rPr lang="en-US" b="0" dirty="0" smtClean="0"/>
              <a:t> to the tumour bed during surgery. Those in the external radiotherapy group received 50 </a:t>
            </a:r>
            <a:r>
              <a:rPr lang="en-US" b="0" dirty="0" err="1" smtClean="0"/>
              <a:t>Gy</a:t>
            </a:r>
            <a:r>
              <a:rPr lang="en-US" b="0" dirty="0" smtClean="0"/>
              <a:t> in 25 fractions of 2 </a:t>
            </a:r>
            <a:r>
              <a:rPr lang="en-US" b="0" dirty="0" err="1" smtClean="0"/>
              <a:t>Gy</a:t>
            </a:r>
            <a:r>
              <a:rPr lang="en-US" b="0" dirty="0" smtClean="0"/>
              <a:t>, followed by a boost of 10 </a:t>
            </a:r>
            <a:r>
              <a:rPr lang="en-US" b="0" dirty="0" err="1" smtClean="0"/>
              <a:t>Gy</a:t>
            </a:r>
            <a:r>
              <a:rPr lang="en-US" b="0" dirty="0" smtClean="0"/>
              <a:t> in five fractions. This was an equivalence trial; the prespecified equivalence margin was local recurrence of 7·5% in the intraoperative radiotherapy group. The primary endpoint was occurrence of </a:t>
            </a:r>
            <a:r>
              <a:rPr lang="en-US" b="0" dirty="0" err="1" smtClean="0"/>
              <a:t>ipsilateral</a:t>
            </a:r>
            <a:r>
              <a:rPr lang="en-US" b="0" dirty="0" smtClean="0"/>
              <a:t> breast tumour recurrences (IBTR); overall survival was a secondary outcome. The main analysis was by intention to treat. This trial is registered with </a:t>
            </a:r>
            <a:r>
              <a:rPr lang="en-US" b="0" dirty="0" err="1" smtClean="0"/>
              <a:t>ClinicalTrials.gov</a:t>
            </a:r>
            <a:r>
              <a:rPr lang="en-US" b="0" dirty="0" smtClean="0"/>
              <a:t>, number NCT01849133. </a:t>
            </a:r>
          </a:p>
          <a:p>
            <a:endParaRPr lang="en-US" b="0" dirty="0" smtClean="0"/>
          </a:p>
          <a:p>
            <a:r>
              <a:rPr lang="en-US" b="0" dirty="0" smtClean="0"/>
              <a:t>Findings 1305 patients were randomised (654 to external radiotherapy and 651 to intraoperative radiotherapy) between Nov 20, 2000, and Dec 27, 2007. After a medium follow-up of 5·8 years (IQR 4·1–7·7), 35 patients in the intraoperative radiotherapy group and four patients in the external radiotherapy group had had an IBTR (p&lt;0·0001). The 5-year event rate for IBRT was 4·4% (95% CI 2·7–6·1) in the intraoperative radiotherapy group and 0·4% (0·0–1·0) in the external radiotherapy group (hazard ratio 9·3 [95% CI 3·3–26·3]). During the same period, 34 women allocated to intraoperative radiotherapy and 31 to external radiotherapy died (p=0·59). 5-year overall survival was 96·8% (95% CI 95·3–98·3) in the intraoperative radiotherapy group and 96·9% (95·5–98·3) in the external radiotherapy group. In patients with data available (n=464 for intraoperative radiotherapy; n=412 for external radiotherapy) </a:t>
            </a:r>
            <a:r>
              <a:rPr lang="en-US" b="1" u="sng" dirty="0" smtClean="0"/>
              <a:t>we noted significantly fewer skin side-effects in women in the intraoperative radiotherapy group than in those in the external radiotherapy group (p=0·0002). </a:t>
            </a:r>
          </a:p>
          <a:p>
            <a:endParaRPr lang="en-US" b="0" dirty="0" smtClean="0"/>
          </a:p>
          <a:p>
            <a:r>
              <a:rPr lang="en-US" b="0" dirty="0" smtClean="0"/>
              <a:t>Interpretation Although the rate of IBTR in the intraoperative radiotherapy group was within the prespecified equivalence margin, the rate was significantly greater than with external radiotherapy, and overall survival did not differ between groups. Improved selection of patients could reduce the rate of IBTR with intraoperative radiotherapy with electrons. </a:t>
            </a:r>
          </a:p>
          <a:p>
            <a:endParaRPr lang="en-US" b="0" dirty="0" smtClean="0"/>
          </a:p>
          <a:p>
            <a:endParaRPr lang="en-US"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Comments: the need for longer follow-up and outline the importance of proper selection of patients. Failure of local control was partly attributable to </a:t>
            </a:r>
            <a:r>
              <a:rPr lang="en-US" sz="1200" kern="1200" dirty="0" err="1" smtClean="0">
                <a:solidFill>
                  <a:schemeClr val="tx1"/>
                </a:solidFill>
                <a:effectLst/>
                <a:latin typeface="+mn-lt"/>
                <a:ea typeface="+mn-ea"/>
                <a:cs typeface="+mn-cs"/>
              </a:rPr>
              <a:t>ipsilateral</a:t>
            </a:r>
            <a:r>
              <a:rPr lang="en-US" sz="1200" kern="1200" dirty="0" smtClean="0">
                <a:solidFill>
                  <a:schemeClr val="tx1"/>
                </a:solidFill>
                <a:effectLst/>
                <a:latin typeface="+mn-lt"/>
                <a:ea typeface="+mn-ea"/>
                <a:cs typeface="+mn-cs"/>
              </a:rPr>
              <a:t> events in sites other than the index quadrant.</a:t>
            </a:r>
            <a:endParaRPr lang="en-US" dirty="0" smtClean="0">
              <a:effectLst/>
            </a:endParaRP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sz="1200" b="0" kern="1200" dirty="0" smtClean="0">
                <a:solidFill>
                  <a:schemeClr val="tx1"/>
                </a:solidFill>
                <a:effectLst/>
                <a:latin typeface="+mn-lt"/>
                <a:ea typeface="+mn-ea"/>
                <a:cs typeface="+mn-cs"/>
              </a:rPr>
              <a:t>Background The TARGIT-A trial compared risk-adapted radiotherapy using single-dose targeted intraoperative radiotherapy (TARGIT) versus fractionated external beam radiotherapy (EBRT) for breast cancer. We report 5-year results for local recurrence and the first analysis of overall survival. </a:t>
            </a:r>
            <a:endParaRPr lang="en-US" b="0" dirty="0" smtClean="0"/>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Methods TARGIT-A was a randomised, non-inferiority trial. </a:t>
            </a:r>
            <a:r>
              <a:rPr lang="en-US" sz="1200" b="1" u="sng" kern="1200" dirty="0" smtClean="0">
                <a:solidFill>
                  <a:schemeClr val="tx1"/>
                </a:solidFill>
                <a:effectLst/>
                <a:latin typeface="+mn-lt"/>
                <a:ea typeface="+mn-ea"/>
                <a:cs typeface="+mn-cs"/>
              </a:rPr>
              <a:t>Women aged 45 years and older with invasive ductal carcinoma were enrolled and randomly assigned in a 1:1 ratio to receive TARGIT or whole-breast EBRT</a:t>
            </a:r>
            <a:r>
              <a:rPr lang="en-US" sz="1200" b="0" kern="1200" dirty="0" smtClean="0">
                <a:solidFill>
                  <a:schemeClr val="tx1"/>
                </a:solidFill>
                <a:effectLst/>
                <a:latin typeface="+mn-lt"/>
                <a:ea typeface="+mn-ea"/>
                <a:cs typeface="+mn-cs"/>
              </a:rPr>
              <a:t>, with blocks stratified by centre and by timing of delivery of targeted intraoperative radiotherapy: randomisation occurred either before lumpectomy (prepathology stratum, TARGIT concurrent with lumpectomy) or after lumpectomy (postpathology stratum, TARGIT given subsequently by reopening the wound). </a:t>
            </a:r>
            <a:r>
              <a:rPr lang="en-US" sz="1200" b="1" u="sng" kern="1200" dirty="0" smtClean="0">
                <a:solidFill>
                  <a:schemeClr val="tx1"/>
                </a:solidFill>
                <a:effectLst/>
                <a:latin typeface="+mn-lt"/>
                <a:ea typeface="+mn-ea"/>
                <a:cs typeface="+mn-cs"/>
              </a:rPr>
              <a:t>Patients in the TARGIT group received supplemental EBRT (excluding a boost) if unforeseen adverse features were detected on final pathology</a:t>
            </a:r>
            <a:r>
              <a:rPr lang="en-US" sz="1200" b="0" kern="1200" dirty="0" smtClean="0">
                <a:solidFill>
                  <a:schemeClr val="tx1"/>
                </a:solidFill>
                <a:effectLst/>
                <a:latin typeface="+mn-lt"/>
                <a:ea typeface="+mn-ea"/>
                <a:cs typeface="+mn-cs"/>
              </a:rPr>
              <a:t>, thus radiotherapy was risk-adapted. The primary outcome was absolute difference in local recurrence in the conserved breast, with a prespecified non-inferiority margin of 2·5% at 5 years; prespecified analyses included outcomes as per timing of randomisation in relation to lumpectomy. Secondary outcomes included complications and mortality. This study is registered with </a:t>
            </a:r>
            <a:r>
              <a:rPr lang="en-US" sz="1200" b="0" kern="1200" dirty="0" err="1" smtClean="0">
                <a:solidFill>
                  <a:schemeClr val="tx1"/>
                </a:solidFill>
                <a:effectLst/>
                <a:latin typeface="+mn-lt"/>
                <a:ea typeface="+mn-ea"/>
                <a:cs typeface="+mn-cs"/>
              </a:rPr>
              <a:t>ClinicalTrials.gov</a:t>
            </a:r>
            <a:r>
              <a:rPr lang="en-US" sz="1200" b="0" kern="1200" dirty="0" smtClean="0">
                <a:solidFill>
                  <a:schemeClr val="tx1"/>
                </a:solidFill>
                <a:effectLst/>
                <a:latin typeface="+mn-lt"/>
                <a:ea typeface="+mn-ea"/>
                <a:cs typeface="+mn-cs"/>
              </a:rPr>
              <a:t>, number NCT00983684. </a:t>
            </a:r>
            <a:endParaRPr lang="en-US" b="0" dirty="0" smtClean="0"/>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Findings Patients were enrolled at 33 </a:t>
            </a:r>
            <a:r>
              <a:rPr lang="en-US" sz="1200" b="0" kern="1200" dirty="0" err="1" smtClean="0">
                <a:solidFill>
                  <a:schemeClr val="tx1"/>
                </a:solidFill>
                <a:effectLst/>
                <a:latin typeface="+mn-lt"/>
                <a:ea typeface="+mn-ea"/>
                <a:cs typeface="+mn-cs"/>
              </a:rPr>
              <a:t>centres</a:t>
            </a:r>
            <a:r>
              <a:rPr lang="en-US" sz="1200" b="0" kern="1200" dirty="0" smtClean="0">
                <a:solidFill>
                  <a:schemeClr val="tx1"/>
                </a:solidFill>
                <a:effectLst/>
                <a:latin typeface="+mn-lt"/>
                <a:ea typeface="+mn-ea"/>
                <a:cs typeface="+mn-cs"/>
              </a:rPr>
              <a:t> in 11 countries, between March 24</a:t>
            </a:r>
            <a:r>
              <a:rPr lang="en-US" sz="1200" b="1" kern="1200" dirty="0" smtClean="0">
                <a:solidFill>
                  <a:schemeClr val="tx1"/>
                </a:solidFill>
                <a:effectLst/>
                <a:latin typeface="+mn-lt"/>
                <a:ea typeface="+mn-ea"/>
                <a:cs typeface="+mn-cs"/>
              </a:rPr>
              <a:t>, 2000, and June 25, 2012</a:t>
            </a: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1721</a:t>
            </a:r>
            <a:r>
              <a:rPr lang="en-US" sz="1200" b="0" kern="1200" dirty="0" smtClean="0">
                <a:solidFill>
                  <a:schemeClr val="tx1"/>
                </a:solidFill>
                <a:effectLst/>
                <a:latin typeface="+mn-lt"/>
                <a:ea typeface="+mn-ea"/>
                <a:cs typeface="+mn-cs"/>
              </a:rPr>
              <a:t> patients were randomised to TARGIT and </a:t>
            </a:r>
            <a:r>
              <a:rPr lang="en-US" sz="1200" b="1" kern="1200" dirty="0" smtClean="0">
                <a:solidFill>
                  <a:schemeClr val="tx1"/>
                </a:solidFill>
                <a:effectLst/>
                <a:latin typeface="+mn-lt"/>
                <a:ea typeface="+mn-ea"/>
                <a:cs typeface="+mn-cs"/>
              </a:rPr>
              <a:t>1730 to EBRT</a:t>
            </a:r>
            <a:r>
              <a:rPr lang="en-US" sz="1200" b="0" kern="1200" dirty="0" smtClean="0">
                <a:solidFill>
                  <a:schemeClr val="tx1"/>
                </a:solidFill>
                <a:effectLst/>
                <a:latin typeface="+mn-lt"/>
                <a:ea typeface="+mn-ea"/>
                <a:cs typeface="+mn-cs"/>
              </a:rPr>
              <a:t>. Supplemental </a:t>
            </a:r>
            <a:r>
              <a:rPr lang="en-US" sz="1200" b="1" u="sng" kern="1200" dirty="0" smtClean="0">
                <a:solidFill>
                  <a:schemeClr val="tx1"/>
                </a:solidFill>
                <a:effectLst/>
                <a:latin typeface="+mn-lt"/>
                <a:ea typeface="+mn-ea"/>
                <a:cs typeface="+mn-cs"/>
              </a:rPr>
              <a:t>EBRT after TARGIT was necessary in 15·2% </a:t>
            </a:r>
            <a:r>
              <a:rPr lang="en-US" sz="1200" b="0" kern="1200" dirty="0" smtClean="0">
                <a:solidFill>
                  <a:schemeClr val="tx1"/>
                </a:solidFill>
                <a:effectLst/>
                <a:latin typeface="+mn-lt"/>
                <a:ea typeface="+mn-ea"/>
                <a:cs typeface="+mn-cs"/>
              </a:rPr>
              <a:t>[239 of 1571] of patients who received TARGIT (21·6% prepathology, 3·6% postpathology). 3451 patients had a median follow-up of 2 years and 5 months (IQR 12–52 months), 2020 of 4 years, and 1222 of 5 years. </a:t>
            </a:r>
          </a:p>
          <a:p>
            <a:endParaRPr lang="en-US" sz="1200" b="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The 5-year risk for local recurrence in the conserved breast was 3·3% (95% CI 2·1–5·1) for TARGIT versus 1·3% (0·7–2·5) for EBRT </a:t>
            </a:r>
            <a:r>
              <a:rPr lang="en-US" sz="1200" b="0" kern="1200" dirty="0" smtClean="0">
                <a:solidFill>
                  <a:schemeClr val="tx1"/>
                </a:solidFill>
                <a:effectLst/>
                <a:latin typeface="+mn-lt"/>
                <a:ea typeface="+mn-ea"/>
                <a:cs typeface="+mn-cs"/>
              </a:rPr>
              <a:t>(p=0·042). TARGIT concurrently with lumpectomy (prepathology, n=2298) had much the same results as EBRT: 2·1% (1·1–4·2) versus 1·1% (0·5–2·5; p=0·31). With delayed TARGIT (postpathology, n=1153) the between-group difference was larger than 2·5% (TARGIT 5·4% [3·0–9·7] </a:t>
            </a:r>
            <a:r>
              <a:rPr lang="en-US" sz="1200" b="0" i="1" kern="1200" dirty="0" err="1" smtClean="0">
                <a:solidFill>
                  <a:schemeClr val="tx1"/>
                </a:solidFill>
                <a:effectLst/>
                <a:latin typeface="+mn-lt"/>
                <a:ea typeface="+mn-ea"/>
                <a:cs typeface="+mn-cs"/>
              </a:rPr>
              <a:t>vs</a:t>
            </a:r>
            <a:r>
              <a:rPr lang="en-US" sz="1200" b="0" i="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EBRT 1·7% [0·6–4·9]; p=0·069). </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Overall, breast cancer mortality was much the same between groups (2·6% [1·5–4·3] for TARGIT </a:t>
            </a:r>
            <a:r>
              <a:rPr lang="en-US" sz="1200" b="0" i="1" kern="1200" dirty="0" err="1" smtClean="0">
                <a:solidFill>
                  <a:schemeClr val="tx1"/>
                </a:solidFill>
                <a:effectLst/>
                <a:latin typeface="+mn-lt"/>
                <a:ea typeface="+mn-ea"/>
                <a:cs typeface="+mn-cs"/>
              </a:rPr>
              <a:t>vs</a:t>
            </a:r>
            <a:r>
              <a:rPr lang="en-US" sz="1200" b="0" i="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1·9% [1·1–3·2] for EBRT; p=0·56) but there were significantly fewer non-breast-cancer deaths with TARGIT (1·4% [0·8–2·5] </a:t>
            </a:r>
            <a:r>
              <a:rPr lang="en-US" sz="1200" b="0" i="1" kern="1200" dirty="0" err="1" smtClean="0">
                <a:solidFill>
                  <a:schemeClr val="tx1"/>
                </a:solidFill>
                <a:effectLst/>
                <a:latin typeface="+mn-lt"/>
                <a:ea typeface="+mn-ea"/>
                <a:cs typeface="+mn-cs"/>
              </a:rPr>
              <a:t>vs</a:t>
            </a:r>
            <a:r>
              <a:rPr lang="en-US" sz="1200" b="0" i="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3·5% [2·3–5·2]; p=0·0086), attributable to fewer deaths from cardiovascular causes and other cancers. Overall mortality was 3·9% (2·7–5·8) for TARGIT versus 5·3% (3·9–7·3) for EBRT (p=0·099). Wound-related complications were much the same between groups but grade 3 or 4 skin complications were significantly reduced with TARGIT (four of 1720 </a:t>
            </a:r>
            <a:r>
              <a:rPr lang="en-US" sz="1200" b="0" i="1" kern="1200" dirty="0" err="1" smtClean="0">
                <a:solidFill>
                  <a:schemeClr val="tx1"/>
                </a:solidFill>
                <a:effectLst/>
                <a:latin typeface="+mn-lt"/>
                <a:ea typeface="+mn-ea"/>
                <a:cs typeface="+mn-cs"/>
              </a:rPr>
              <a:t>vs</a:t>
            </a:r>
            <a:r>
              <a:rPr lang="en-US" sz="1200" b="0" i="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13 of 1731, p=0·029). </a:t>
            </a:r>
            <a:endParaRPr lang="en-US" b="0" dirty="0" smtClean="0"/>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Interpretation TARGIT concurrent with lumpectomy within a risk-adapted approach should be considered as an option for eligible patients with breast cancer carefully selected as per the TARGIT-A trial protocol, as an alternative to postoperative EBRT. </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Study Type  :	Interventional  (Clinical Trial)</a:t>
            </a:r>
          </a:p>
          <a:p>
            <a:r>
              <a:rPr lang="en-US" dirty="0" smtClean="0"/>
              <a:t>Actual Enrollment  :	4216 participants</a:t>
            </a:r>
          </a:p>
          <a:p>
            <a:r>
              <a:rPr lang="en-US" dirty="0" smtClean="0"/>
              <a:t>Allocation:	Randomized</a:t>
            </a:r>
          </a:p>
          <a:p>
            <a:r>
              <a:rPr lang="en-US" dirty="0" smtClean="0"/>
              <a:t>Intervention Model:	Parallel Assignment</a:t>
            </a:r>
          </a:p>
          <a:p>
            <a:r>
              <a:rPr lang="en-US" dirty="0" smtClean="0"/>
              <a:t>Masking:	None (Open Label)</a:t>
            </a:r>
          </a:p>
          <a:p>
            <a:r>
              <a:rPr lang="en-US" dirty="0" smtClean="0"/>
              <a:t>Primary Purpose:	Treatment</a:t>
            </a:r>
          </a:p>
          <a:p>
            <a:r>
              <a:rPr lang="en-US" dirty="0" smtClean="0"/>
              <a:t>Official Title:	A Randomized Phase III Study of Conventional Whole Breast Irradiation (WBI) Versus Partial Breast Irradiation (PBI) for Women With Stage 0, I, or II Breast Cancer</a:t>
            </a:r>
          </a:p>
          <a:p>
            <a:r>
              <a:rPr lang="en-US" dirty="0" smtClean="0"/>
              <a:t>Study Start Date  :	March 2005</a:t>
            </a:r>
          </a:p>
          <a:p>
            <a:r>
              <a:rPr lang="en-US" dirty="0" smtClean="0"/>
              <a:t>Estimated Primary Completion Date  :	April 2018</a:t>
            </a:r>
          </a:p>
          <a:p>
            <a:r>
              <a:rPr lang="en-US" dirty="0" smtClean="0"/>
              <a:t>Estimated Study Completion Date  :	April 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RAPID</a:t>
            </a:r>
            <a:r>
              <a:rPr lang="en-US" b="1" u="sng" baseline="0" dirty="0" smtClean="0"/>
              <a:t> Canadian trial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1" kern="1200" dirty="0" smtClean="0">
                <a:solidFill>
                  <a:schemeClr val="tx1"/>
                </a:solidFill>
                <a:effectLst/>
                <a:latin typeface="+mn-lt"/>
                <a:ea typeface="+mn-ea"/>
                <a:cs typeface="+mn-cs"/>
              </a:rPr>
              <a:t>Purpose </a:t>
            </a:r>
            <a:endParaRPr lang="en-US" dirty="0" smtClean="0"/>
          </a:p>
          <a:p>
            <a:r>
              <a:rPr lang="en-US" sz="1200" b="0" kern="1200" dirty="0" smtClean="0">
                <a:solidFill>
                  <a:schemeClr val="tx1"/>
                </a:solidFill>
                <a:effectLst/>
                <a:latin typeface="+mn-lt"/>
                <a:ea typeface="+mn-ea"/>
                <a:cs typeface="+mn-cs"/>
              </a:rPr>
              <a:t>To report interim cosmetic and toxicity results of a multicenter randomized trial comparing accelerated partial-breast irradiation (APBI) using three-dimensional conformal external beam radiation therapy (3D-CRT) with whole-breast irradiation (WBI). </a:t>
            </a:r>
          </a:p>
          <a:p>
            <a:endParaRPr lang="en-US" dirty="0" smtClean="0"/>
          </a:p>
          <a:p>
            <a:r>
              <a:rPr lang="en-US" sz="1200" b="1" kern="1200" dirty="0" smtClean="0">
                <a:solidFill>
                  <a:schemeClr val="tx1"/>
                </a:solidFill>
                <a:effectLst/>
                <a:latin typeface="+mn-lt"/>
                <a:ea typeface="+mn-ea"/>
                <a:cs typeface="+mn-cs"/>
              </a:rPr>
              <a:t>Patients and Methods </a:t>
            </a:r>
            <a:endParaRPr lang="en-US" dirty="0" smtClean="0"/>
          </a:p>
          <a:p>
            <a:r>
              <a:rPr lang="en-US" sz="1200" b="0" kern="1200" dirty="0" smtClean="0">
                <a:solidFill>
                  <a:schemeClr val="tx1"/>
                </a:solidFill>
                <a:effectLst/>
                <a:latin typeface="+mn-lt"/>
                <a:ea typeface="+mn-ea"/>
                <a:cs typeface="+mn-cs"/>
              </a:rPr>
              <a:t>Women age </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40 years with invasive or in situ </a:t>
            </a:r>
            <a:r>
              <a:rPr lang="en-US" sz="1200" b="0" kern="1200" dirty="0" smtClean="0">
                <a:solidFill>
                  <a:schemeClr val="tx1"/>
                </a:solidFill>
                <a:effectLst/>
                <a:latin typeface="+mn-lt"/>
                <a:ea typeface="+mn-ea"/>
                <a:cs typeface="+mn-cs"/>
              </a:rPr>
              <a:t>breast cancer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3 cm were randomly assigned after breast-conserving surgery to 3D-CRT APBI (38.5 </a:t>
            </a:r>
            <a:r>
              <a:rPr lang="en-US" sz="1200" b="0" kern="1200" dirty="0" err="1" smtClean="0">
                <a:solidFill>
                  <a:schemeClr val="tx1"/>
                </a:solidFill>
                <a:effectLst/>
                <a:latin typeface="+mn-lt"/>
                <a:ea typeface="+mn-ea"/>
                <a:cs typeface="+mn-cs"/>
              </a:rPr>
              <a:t>Gy</a:t>
            </a:r>
            <a:r>
              <a:rPr lang="en-US" sz="1200" b="0" kern="1200" dirty="0" smtClean="0">
                <a:solidFill>
                  <a:schemeClr val="tx1"/>
                </a:solidFill>
                <a:effectLst/>
                <a:latin typeface="+mn-lt"/>
                <a:ea typeface="+mn-ea"/>
                <a:cs typeface="+mn-cs"/>
              </a:rPr>
              <a:t> in 10 fractions twice daily) or WBI (42.5 </a:t>
            </a:r>
            <a:r>
              <a:rPr lang="en-US" sz="1200" b="0" kern="1200" dirty="0" err="1" smtClean="0">
                <a:solidFill>
                  <a:schemeClr val="tx1"/>
                </a:solidFill>
                <a:effectLst/>
                <a:latin typeface="+mn-lt"/>
                <a:ea typeface="+mn-ea"/>
                <a:cs typeface="+mn-cs"/>
              </a:rPr>
              <a:t>Gy</a:t>
            </a:r>
            <a:r>
              <a:rPr lang="en-US" sz="1200" b="0" kern="1200" dirty="0" smtClean="0">
                <a:solidFill>
                  <a:schemeClr val="tx1"/>
                </a:solidFill>
                <a:effectLst/>
                <a:latin typeface="+mn-lt"/>
                <a:ea typeface="+mn-ea"/>
                <a:cs typeface="+mn-cs"/>
              </a:rPr>
              <a:t> in 16 or 50 </a:t>
            </a:r>
            <a:r>
              <a:rPr lang="en-US" sz="1200" b="0" kern="1200" dirty="0" err="1" smtClean="0">
                <a:solidFill>
                  <a:schemeClr val="tx1"/>
                </a:solidFill>
                <a:effectLst/>
                <a:latin typeface="+mn-lt"/>
                <a:ea typeface="+mn-ea"/>
                <a:cs typeface="+mn-cs"/>
              </a:rPr>
              <a:t>Gy</a:t>
            </a:r>
            <a:r>
              <a:rPr lang="en-US" sz="1200" b="0" kern="1200" dirty="0" smtClean="0">
                <a:solidFill>
                  <a:schemeClr val="tx1"/>
                </a:solidFill>
                <a:effectLst/>
                <a:latin typeface="+mn-lt"/>
                <a:ea typeface="+mn-ea"/>
                <a:cs typeface="+mn-cs"/>
              </a:rPr>
              <a:t> in 25 daily fractions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boost irradiation). The primary outcome was </a:t>
            </a:r>
            <a:r>
              <a:rPr lang="en-US" sz="1200" b="0" kern="1200" dirty="0" err="1" smtClean="0">
                <a:solidFill>
                  <a:schemeClr val="tx1"/>
                </a:solidFill>
                <a:effectLst/>
                <a:latin typeface="+mn-lt"/>
                <a:ea typeface="+mn-ea"/>
                <a:cs typeface="+mn-cs"/>
              </a:rPr>
              <a:t>ipsilateral</a:t>
            </a:r>
            <a:r>
              <a:rPr lang="en-US" sz="1200" b="0" kern="1200" dirty="0" smtClean="0">
                <a:solidFill>
                  <a:schemeClr val="tx1"/>
                </a:solidFill>
                <a:effectLst/>
                <a:latin typeface="+mn-lt"/>
                <a:ea typeface="+mn-ea"/>
                <a:cs typeface="+mn-cs"/>
              </a:rPr>
              <a:t> breast tumor recurrence (IBTR). Secondary outcomes were cosmesis and toxicity. Adverse cosmesis was defined as a fair or poor global cosmetic score. After a planned interim cosmetic analysis, the data, safety, and monitoring committee recommended release of results. There have been too few IBTR events to trigger an efficacy analysis. </a:t>
            </a:r>
            <a:endParaRPr lang="en-US" dirty="0" smtClean="0"/>
          </a:p>
          <a:p>
            <a:r>
              <a:rPr lang="en-US" sz="1200" b="1" kern="1200" dirty="0" smtClean="0">
                <a:solidFill>
                  <a:schemeClr val="tx1"/>
                </a:solidFill>
                <a:effectLst/>
                <a:latin typeface="+mn-lt"/>
                <a:ea typeface="+mn-ea"/>
                <a:cs typeface="+mn-cs"/>
              </a:rPr>
              <a:t>Results </a:t>
            </a:r>
            <a:endParaRPr lang="en-US" dirty="0" smtClean="0"/>
          </a:p>
          <a:p>
            <a:r>
              <a:rPr lang="en-US" sz="1200" b="0" kern="1200" dirty="0" smtClean="0">
                <a:solidFill>
                  <a:schemeClr val="tx1"/>
                </a:solidFill>
                <a:effectLst/>
                <a:latin typeface="+mn-lt"/>
                <a:ea typeface="+mn-ea"/>
                <a:cs typeface="+mn-cs"/>
              </a:rPr>
              <a:t>Between 2006 and 2011</a:t>
            </a:r>
            <a:r>
              <a:rPr lang="en-US" sz="1200" b="1" u="sng" kern="1200" dirty="0" smtClean="0">
                <a:solidFill>
                  <a:schemeClr val="tx1"/>
                </a:solidFill>
                <a:effectLst/>
                <a:latin typeface="+mn-lt"/>
                <a:ea typeface="+mn-ea"/>
                <a:cs typeface="+mn-cs"/>
              </a:rPr>
              <a:t>, 2,135 women</a:t>
            </a:r>
            <a:r>
              <a:rPr lang="en-US" sz="1200" b="0" kern="1200" dirty="0" smtClean="0">
                <a:solidFill>
                  <a:schemeClr val="tx1"/>
                </a:solidFill>
                <a:effectLst/>
                <a:latin typeface="+mn-lt"/>
                <a:ea typeface="+mn-ea"/>
                <a:cs typeface="+mn-cs"/>
              </a:rPr>
              <a:t> were randomly assigned to 3D-CRT APBI or WBI. </a:t>
            </a:r>
            <a:r>
              <a:rPr lang="en-US" sz="1200" b="1" u="sng" kern="1200" dirty="0" smtClean="0">
                <a:solidFill>
                  <a:schemeClr val="tx1"/>
                </a:solidFill>
                <a:effectLst/>
                <a:latin typeface="+mn-lt"/>
                <a:ea typeface="+mn-ea"/>
                <a:cs typeface="+mn-cs"/>
              </a:rPr>
              <a:t>Median follow-up was 36 months</a:t>
            </a:r>
            <a:r>
              <a:rPr lang="en-US" sz="1200" b="0" kern="1200" dirty="0" smtClean="0">
                <a:solidFill>
                  <a:schemeClr val="tx1"/>
                </a:solidFill>
                <a:effectLst/>
                <a:latin typeface="+mn-lt"/>
                <a:ea typeface="+mn-ea"/>
                <a:cs typeface="+mn-cs"/>
              </a:rPr>
              <a:t>. Adverse cosmesis at 3 years was increased among those treated with APBI compared with WBI as assessed by trained nurses (29% </a:t>
            </a:r>
            <a:r>
              <a:rPr lang="en-US" sz="1200" b="0" i="1" kern="1200" dirty="0" smtClean="0">
                <a:solidFill>
                  <a:schemeClr val="tx1"/>
                </a:solidFill>
                <a:effectLst/>
                <a:latin typeface="+mn-lt"/>
                <a:ea typeface="+mn-ea"/>
                <a:cs typeface="+mn-cs"/>
              </a:rPr>
              <a:t>v </a:t>
            </a:r>
            <a:r>
              <a:rPr lang="en-US" sz="1200" b="0" kern="1200" dirty="0" smtClean="0">
                <a:solidFill>
                  <a:schemeClr val="tx1"/>
                </a:solidFill>
                <a:effectLst/>
                <a:latin typeface="+mn-lt"/>
                <a:ea typeface="+mn-ea"/>
                <a:cs typeface="+mn-cs"/>
              </a:rPr>
              <a:t>17%; </a:t>
            </a:r>
            <a:r>
              <a:rPr lang="en-US" sz="1200" b="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.001), by patients (26% </a:t>
            </a:r>
            <a:r>
              <a:rPr lang="en-US" sz="1200" b="0" i="1" kern="1200" dirty="0" smtClean="0">
                <a:solidFill>
                  <a:schemeClr val="tx1"/>
                </a:solidFill>
                <a:effectLst/>
                <a:latin typeface="+mn-lt"/>
                <a:ea typeface="+mn-ea"/>
                <a:cs typeface="+mn-cs"/>
              </a:rPr>
              <a:t>v </a:t>
            </a:r>
            <a:r>
              <a:rPr lang="en-US" sz="1200" b="0" kern="1200" dirty="0" smtClean="0">
                <a:solidFill>
                  <a:schemeClr val="tx1"/>
                </a:solidFill>
                <a:effectLst/>
                <a:latin typeface="+mn-lt"/>
                <a:ea typeface="+mn-ea"/>
                <a:cs typeface="+mn-cs"/>
              </a:rPr>
              <a:t>18%; </a:t>
            </a:r>
            <a:r>
              <a:rPr lang="en-US" sz="1200" b="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.0022), and by physicians reviewing digital photographs (35% </a:t>
            </a:r>
            <a:r>
              <a:rPr lang="en-US" sz="1200" b="0" i="1" kern="1200" dirty="0" smtClean="0">
                <a:solidFill>
                  <a:schemeClr val="tx1"/>
                </a:solidFill>
                <a:effectLst/>
                <a:latin typeface="+mn-lt"/>
                <a:ea typeface="+mn-ea"/>
                <a:cs typeface="+mn-cs"/>
              </a:rPr>
              <a:t>v </a:t>
            </a:r>
            <a:r>
              <a:rPr lang="en-US" sz="1200" b="0" kern="1200" dirty="0" smtClean="0">
                <a:solidFill>
                  <a:schemeClr val="tx1"/>
                </a:solidFill>
                <a:effectLst/>
                <a:latin typeface="+mn-lt"/>
                <a:ea typeface="+mn-ea"/>
                <a:cs typeface="+mn-cs"/>
              </a:rPr>
              <a:t>17%; </a:t>
            </a:r>
            <a:r>
              <a:rPr lang="en-US" sz="1200" b="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.001). Grade 3 toxicities were rare in both treatment arms (1.4% </a:t>
            </a:r>
            <a:r>
              <a:rPr lang="en-US" sz="1200" b="0" i="1" kern="1200" dirty="0" smtClean="0">
                <a:solidFill>
                  <a:schemeClr val="tx1"/>
                </a:solidFill>
                <a:effectLst/>
                <a:latin typeface="+mn-lt"/>
                <a:ea typeface="+mn-ea"/>
                <a:cs typeface="+mn-cs"/>
              </a:rPr>
              <a:t>v </a:t>
            </a:r>
            <a:r>
              <a:rPr lang="en-US" sz="1200" b="0" kern="1200" dirty="0" smtClean="0">
                <a:solidFill>
                  <a:schemeClr val="tx1"/>
                </a:solidFill>
                <a:effectLst/>
                <a:latin typeface="+mn-lt"/>
                <a:ea typeface="+mn-ea"/>
                <a:cs typeface="+mn-cs"/>
              </a:rPr>
              <a:t>0%), but grade 1 and 2 toxicities were increased among those who received APBI compared with WBI (</a:t>
            </a:r>
            <a:r>
              <a:rPr lang="en-US" sz="1200" b="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.001). </a:t>
            </a:r>
            <a:endParaRPr lang="en-US" dirty="0" smtClean="0"/>
          </a:p>
          <a:p>
            <a:r>
              <a:rPr lang="en-US" sz="1200" b="1" kern="1200" dirty="0" smtClean="0">
                <a:solidFill>
                  <a:schemeClr val="tx1"/>
                </a:solidFill>
                <a:effectLst/>
                <a:latin typeface="+mn-lt"/>
                <a:ea typeface="+mn-ea"/>
                <a:cs typeface="+mn-cs"/>
              </a:rPr>
              <a:t>Conclusion </a:t>
            </a:r>
            <a:endParaRPr lang="en-US" dirty="0" smtClean="0"/>
          </a:p>
          <a:p>
            <a:r>
              <a:rPr lang="en-US" sz="1200" b="0" kern="1200" dirty="0" smtClean="0">
                <a:solidFill>
                  <a:schemeClr val="tx1"/>
                </a:solidFill>
                <a:effectLst/>
                <a:latin typeface="+mn-lt"/>
                <a:ea typeface="+mn-ea"/>
                <a:cs typeface="+mn-cs"/>
              </a:rPr>
              <a:t>3D-CRT APBI increased rates of adverse cosmesis and late radiation toxicity compared with standard WBI. Clinicians and patients are cautioned against the use of 3D-CRT APBI outside the context of a controlled trial.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SNB +</a:t>
            </a:r>
            <a:r>
              <a:rPr lang="en-US" dirty="0" err="1" smtClean="0"/>
              <a:t>ve</a:t>
            </a:r>
            <a:r>
              <a:rPr lang="en-US" dirty="0" smtClean="0"/>
              <a:t>, </a:t>
            </a:r>
            <a:r>
              <a:rPr lang="en-US" dirty="0" err="1" smtClean="0"/>
              <a:t>cANC</a:t>
            </a:r>
            <a:r>
              <a:rPr lang="en-US" dirty="0" smtClean="0"/>
              <a:t> is carried out</a:t>
            </a:r>
          </a:p>
          <a:p>
            <a:r>
              <a:rPr lang="en-US" dirty="0" smtClean="0"/>
              <a:t>99% of LN +</a:t>
            </a:r>
            <a:r>
              <a:rPr lang="en-US" dirty="0" err="1" smtClean="0"/>
              <a:t>ve</a:t>
            </a:r>
            <a:r>
              <a:rPr lang="en-US" baseline="0" dirty="0" smtClean="0"/>
              <a:t> had systemic chemo</a:t>
            </a:r>
          </a:p>
          <a:p>
            <a:r>
              <a:rPr lang="en-US" baseline="0" dirty="0" smtClean="0"/>
              <a:t>No excess cardiac deaths</a:t>
            </a:r>
          </a:p>
          <a:p>
            <a:r>
              <a:rPr lang="en-US" baseline="0" dirty="0" smtClean="0"/>
              <a:t>Main cause of death was breast cancer</a:t>
            </a:r>
          </a:p>
          <a:p>
            <a:r>
              <a:rPr lang="en-US" baseline="0" dirty="0" smtClean="0"/>
              <a:t>More </a:t>
            </a:r>
            <a:r>
              <a:rPr lang="en-US" baseline="0" dirty="0" err="1" smtClean="0"/>
              <a:t>pt</a:t>
            </a:r>
            <a:r>
              <a:rPr lang="en-US" baseline="0" dirty="0" smtClean="0"/>
              <a:t> had 2ndary cancer in the control arm (222 </a:t>
            </a:r>
            <a:r>
              <a:rPr lang="en-US" baseline="0" dirty="0" err="1" smtClean="0"/>
              <a:t>vs</a:t>
            </a:r>
            <a:r>
              <a:rPr lang="en-US" baseline="0" dirty="0" smtClean="0"/>
              <a:t> 191)</a:t>
            </a:r>
          </a:p>
          <a:p>
            <a:r>
              <a:rPr lang="en-US" baseline="0" dirty="0" smtClean="0"/>
              <a:t>All </a:t>
            </a:r>
            <a:r>
              <a:rPr lang="en-US" baseline="0" dirty="0" err="1" smtClean="0"/>
              <a:t>pt</a:t>
            </a:r>
            <a:r>
              <a:rPr lang="en-US" baseline="0" dirty="0" smtClean="0"/>
              <a:t> benefited including LN -</a:t>
            </a:r>
            <a:r>
              <a:rPr lang="en-US" baseline="0" dirty="0" err="1" smtClean="0"/>
              <a:t>ve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pPr/>
              <a:t>49</a:t>
            </a:fld>
            <a:endParaRPr lang="en-US"/>
          </a:p>
        </p:txBody>
      </p:sp>
    </p:spTree>
    <p:extLst>
      <p:ext uri="{BB962C8B-B14F-4D97-AF65-F5344CB8AC3E}">
        <p14:creationId xmlns="" xmlns:p14="http://schemas.microsoft.com/office/powerpoint/2010/main" val="409411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(XRT alone) Vs (XRT+HT) Vs (XRT</a:t>
            </a:r>
            <a:r>
              <a:rPr lang="en-GB" baseline="0" dirty="0" smtClean="0"/>
              <a:t> +CT) or all</a:t>
            </a:r>
          </a:p>
          <a:p>
            <a:r>
              <a:rPr lang="en-GB" baseline="0" dirty="0" smtClean="0"/>
              <a:t>Not influenced by age</a:t>
            </a:r>
            <a:r>
              <a:rPr lang="en-GB" dirty="0" smtClean="0"/>
              <a:t> </a:t>
            </a:r>
            <a:endParaRPr lang="en-GB" dirty="0"/>
          </a:p>
        </p:txBody>
      </p:sp>
      <p:sp>
        <p:nvSpPr>
          <p:cNvPr id="4" name="Slide Number Placeholder 3"/>
          <p:cNvSpPr>
            <a:spLocks noGrp="1"/>
          </p:cNvSpPr>
          <p:nvPr>
            <p:ph type="sldNum" sz="quarter" idx="10"/>
          </p:nvPr>
        </p:nvSpPr>
        <p:spPr/>
        <p:txBody>
          <a:bodyPr/>
          <a:lstStyle/>
          <a:p>
            <a:fld id="{D9DC25D6-E75C-B64A-8A86-4E542EF5F3A1}" type="slidenum">
              <a:rPr lang="en-US" smtClean="0"/>
              <a:pPr/>
              <a:t>10</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Inclusion: &gt; 5cm or &gt;2cm with G3/LVI/ER-</a:t>
            </a:r>
            <a:r>
              <a:rPr lang="en-US" dirty="0" err="1" smtClean="0"/>
              <a:t>ve</a:t>
            </a:r>
            <a:endParaRPr lang="en-US" dirty="0" smtClean="0"/>
          </a:p>
          <a:p>
            <a:r>
              <a:rPr lang="en-US" dirty="0" smtClean="0"/>
              <a:t>10% LN –</a:t>
            </a:r>
            <a:r>
              <a:rPr lang="en-US" dirty="0" err="1" smtClean="0"/>
              <a:t>ve</a:t>
            </a:r>
            <a:endParaRPr lang="en-US" dirty="0" smtClean="0"/>
          </a:p>
          <a:p>
            <a:r>
              <a:rPr lang="en-US" dirty="0" smtClean="0"/>
              <a:t>75</a:t>
            </a:r>
            <a:r>
              <a:rPr lang="en-US" baseline="0" dirty="0" smtClean="0"/>
              <a:t> % 1-2 </a:t>
            </a:r>
            <a:r>
              <a:rPr lang="en-US" baseline="0" dirty="0" err="1" smtClean="0"/>
              <a:t>LN+ve</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pPr/>
              <a:t>50</a:t>
            </a:fld>
            <a:endParaRPr lang="en-US"/>
          </a:p>
        </p:txBody>
      </p:sp>
    </p:spTree>
    <p:extLst>
      <p:ext uri="{BB962C8B-B14F-4D97-AF65-F5344CB8AC3E}">
        <p14:creationId xmlns="" xmlns:p14="http://schemas.microsoft.com/office/powerpoint/2010/main" val="213064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 improved S</a:t>
            </a:r>
          </a:p>
          <a:p>
            <a:r>
              <a:rPr lang="en-US" dirty="0" smtClean="0"/>
              <a:t>IHD similar in both groups</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pPr/>
              <a:t>51</a:t>
            </a:fld>
            <a:endParaRPr lang="en-US"/>
          </a:p>
        </p:txBody>
      </p:sp>
    </p:spTree>
    <p:extLst>
      <p:ext uri="{BB962C8B-B14F-4D97-AF65-F5344CB8AC3E}">
        <p14:creationId xmlns="" xmlns:p14="http://schemas.microsoft.com/office/powerpoint/2010/main" val="2441704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a:lstStyle/>
          <a:p>
            <a:fld id="{8589E41D-AB78-4360-B3B4-72B435020A6C}" type="slidenum">
              <a:rPr lang="en-US"/>
              <a:pPr/>
              <a:t>53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Study arms are well balanced in terms of patients and </a:t>
            </a:r>
            <a:r>
              <a:rPr lang="en-US" dirty="0" err="1" smtClean="0"/>
              <a:t>tumour</a:t>
            </a:r>
            <a:r>
              <a:rPr lang="en-US" dirty="0" smtClean="0"/>
              <a:t> characteristics as well as from Chemotherapy treatment point</a:t>
            </a:r>
          </a:p>
          <a:p>
            <a:pPr eaLnBrk="1" hangingPunct="1">
              <a:spcBef>
                <a:spcPct val="0"/>
              </a:spcBef>
            </a:pPr>
            <a:endParaRPr lang="en-US" dirty="0" smtClean="0"/>
          </a:p>
          <a:p>
            <a:pPr eaLnBrk="1" hangingPunct="1">
              <a:spcBef>
                <a:spcPct val="0"/>
              </a:spcBef>
            </a:pPr>
            <a:r>
              <a:rPr lang="en-US" dirty="0" smtClean="0"/>
              <a:t>The trial design was based on 5 y survival of 80% (too low) and that SNB arm will not be inferior by more than 5% (</a:t>
            </a:r>
            <a:r>
              <a:rPr lang="en-US" dirty="0" err="1" smtClean="0"/>
              <a:t>ie</a:t>
            </a:r>
            <a:r>
              <a:rPr lang="en-US" dirty="0" smtClean="0"/>
              <a:t> 75% at 5 years). Aiming for 1900 pt recruitment.</a:t>
            </a:r>
          </a:p>
          <a:p>
            <a:pPr eaLnBrk="1" hangingPunct="1">
              <a:spcBef>
                <a:spcPct val="0"/>
              </a:spcBef>
            </a:pPr>
            <a:endParaRPr lang="en-US" dirty="0" smtClean="0"/>
          </a:p>
          <a:p>
            <a:pPr eaLnBrk="1" hangingPunct="1">
              <a:spcBef>
                <a:spcPct val="0"/>
              </a:spcBef>
            </a:pPr>
            <a:r>
              <a:rPr lang="en-US" dirty="0" smtClean="0"/>
              <a:t>Low risk over all as 40% of SNB+ were </a:t>
            </a:r>
            <a:r>
              <a:rPr lang="en-US" dirty="0" err="1" smtClean="0"/>
              <a:t>micromets</a:t>
            </a:r>
            <a:r>
              <a:rPr lang="en-US" dirty="0" smtClean="0"/>
              <a:t>. 37% of ALND and 44% of SNB LN were </a:t>
            </a:r>
            <a:r>
              <a:rPr lang="en-US" dirty="0" err="1" smtClean="0"/>
              <a:t>micromets</a:t>
            </a:r>
            <a:r>
              <a:rPr lang="en-US" dirty="0" smtClean="0"/>
              <a:t> (0.2-2mm). </a:t>
            </a:r>
          </a:p>
          <a:p>
            <a:pPr eaLnBrk="1" hangingPunct="1">
              <a:spcBef>
                <a:spcPct val="0"/>
              </a:spcBef>
            </a:pPr>
            <a:endParaRPr lang="en-US" dirty="0" smtClean="0"/>
          </a:p>
          <a:p>
            <a:pPr eaLnBrk="1" hangingPunct="1">
              <a:spcBef>
                <a:spcPct val="0"/>
              </a:spcBef>
            </a:pPr>
            <a:r>
              <a:rPr lang="en-US" dirty="0" smtClean="0"/>
              <a:t>Average no of LN removed were 17 in ALND and 2 in SNB groups</a:t>
            </a:r>
          </a:p>
          <a:p>
            <a:pPr eaLnBrk="1" hangingPunct="1">
              <a:spcBef>
                <a:spcPct val="0"/>
              </a:spcBef>
            </a:pPr>
            <a:r>
              <a:rPr lang="en-US" dirty="0" smtClean="0"/>
              <a:t>Average no of +</a:t>
            </a:r>
            <a:r>
              <a:rPr lang="en-US" dirty="0" err="1" smtClean="0"/>
              <a:t>ve</a:t>
            </a:r>
            <a:r>
              <a:rPr lang="en-US" dirty="0" smtClean="0"/>
              <a:t> LN is 1 in ALND and 1 in SNB groups</a:t>
            </a:r>
          </a:p>
          <a:p>
            <a:pPr eaLnBrk="1" hangingPunct="1">
              <a:spcBef>
                <a:spcPct val="0"/>
              </a:spcBef>
            </a:pPr>
            <a:endParaRPr lang="en-US" dirty="0" smtClean="0"/>
          </a:p>
          <a:p>
            <a:pPr eaLnBrk="1" hangingPunct="1">
              <a:spcBef>
                <a:spcPct val="0"/>
              </a:spcBef>
            </a:pPr>
            <a:r>
              <a:rPr lang="en-US" dirty="0" smtClean="0"/>
              <a:t>27% of patients had further nodal disease in the ALND group.</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C528F3AE-BE64-488A-A505-4416E2C76EC4}" type="slidenum">
              <a:rPr lang="en-US"/>
              <a:pPr/>
              <a:t>54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Z0011 is not the only study questioning ALND (NSABP B04, </a:t>
            </a:r>
            <a:r>
              <a:rPr lang="en-US" dirty="0" err="1" smtClean="0"/>
              <a:t>Martelli</a:t>
            </a:r>
            <a:r>
              <a:rPr lang="en-US" dirty="0" smtClean="0"/>
              <a:t>, </a:t>
            </a:r>
            <a:r>
              <a:rPr lang="en-US" dirty="0" err="1" smtClean="0"/>
              <a:t>Veronesi</a:t>
            </a:r>
            <a:r>
              <a:rPr lang="en-US" dirty="0" smtClean="0"/>
              <a:t>, Louis‐</a:t>
            </a:r>
            <a:r>
              <a:rPr lang="en-US" dirty="0" err="1" smtClean="0"/>
              <a:t>Sylvestre</a:t>
            </a:r>
            <a:r>
              <a:rPr lang="en-US" dirty="0" smtClean="0"/>
              <a:t>) In fact, no advantage to ALND has ever been definitely shown in prospective, randomized trials</a:t>
            </a:r>
          </a:p>
          <a:p>
            <a:pPr eaLnBrk="1" hangingPunct="1">
              <a:spcBef>
                <a:spcPct val="0"/>
              </a:spcBef>
            </a:pPr>
            <a:endParaRPr lang="en-US" dirty="0" smtClean="0"/>
          </a:p>
          <a:p>
            <a:pPr eaLnBrk="1" hangingPunct="1">
              <a:spcBef>
                <a:spcPct val="0"/>
              </a:spcBef>
            </a:pPr>
            <a:r>
              <a:rPr lang="en-US" dirty="0" smtClean="0"/>
              <a:t>WHAT ARE THE EXPLAINATIONS for this: </a:t>
            </a:r>
          </a:p>
          <a:p>
            <a:pPr eaLnBrk="1" hangingPunct="1">
              <a:spcBef>
                <a:spcPct val="0"/>
              </a:spcBef>
              <a:buFontTx/>
              <a:buAutoNum type="arabicPeriod"/>
            </a:pPr>
            <a:r>
              <a:rPr lang="en-US" dirty="0" smtClean="0"/>
              <a:t>Systemic therapy is likely to be a factor but not the whole story. We know that in NACT only 20-25% of pts achieve </a:t>
            </a:r>
            <a:r>
              <a:rPr lang="en-US" dirty="0" err="1" smtClean="0"/>
              <a:t>pCR</a:t>
            </a:r>
            <a:r>
              <a:rPr lang="en-US" dirty="0" smtClean="0"/>
              <a:t> but 75-80% will not. The non SNB +</a:t>
            </a:r>
            <a:r>
              <a:rPr lang="en-US" dirty="0" err="1" smtClean="0"/>
              <a:t>ve</a:t>
            </a:r>
            <a:r>
              <a:rPr lang="en-US" dirty="0" smtClean="0"/>
              <a:t> LN in the </a:t>
            </a:r>
            <a:r>
              <a:rPr lang="en-US" dirty="0" err="1" smtClean="0"/>
              <a:t>cALND</a:t>
            </a:r>
            <a:r>
              <a:rPr lang="en-US" dirty="0" smtClean="0"/>
              <a:t> arm was 27% so likely that chemo might have been responsible for 5-6%. Also 2005 </a:t>
            </a:r>
            <a:r>
              <a:rPr lang="en-US" dirty="0" err="1" smtClean="0"/>
              <a:t>Metaanalysis</a:t>
            </a:r>
            <a:r>
              <a:rPr lang="en-US" dirty="0" smtClean="0"/>
              <a:t> confirm that systemic therapy reduces Local recurrences by 30-50%.</a:t>
            </a:r>
          </a:p>
          <a:p>
            <a:pPr eaLnBrk="1" hangingPunct="1">
              <a:spcBef>
                <a:spcPct val="0"/>
              </a:spcBef>
            </a:pPr>
            <a:endParaRPr lang="en-US" dirty="0" smtClean="0"/>
          </a:p>
          <a:p>
            <a:pPr eaLnBrk="1" hangingPunct="1">
              <a:spcBef>
                <a:spcPct val="0"/>
              </a:spcBef>
              <a:buFontTx/>
              <a:buAutoNum type="arabicPeriod"/>
            </a:pPr>
            <a:r>
              <a:rPr lang="en-US" dirty="0" smtClean="0"/>
              <a:t>The other explanation is the role of Radiotherapy.</a:t>
            </a:r>
          </a:p>
          <a:p>
            <a:pPr eaLnBrk="1" hangingPunct="1">
              <a:spcBef>
                <a:spcPct val="0"/>
              </a:spcBef>
            </a:pPr>
            <a:endParaRPr lang="en-US" dirty="0" smtClean="0"/>
          </a:p>
        </p:txBody>
      </p:sp>
      <p:sp>
        <p:nvSpPr>
          <p:cNvPr id="50180" name="Slide Number Placeholder 3"/>
          <p:cNvSpPr>
            <a:spLocks noGrp="1"/>
          </p:cNvSpPr>
          <p:nvPr>
            <p:ph type="sldNum" sz="quarter" idx="5"/>
          </p:nvPr>
        </p:nvSpPr>
        <p:spPr bwMode="auto">
          <a:noFill/>
          <a:ln>
            <a:miter lim="800000"/>
            <a:headEnd/>
            <a:tailEnd/>
          </a:ln>
        </p:spPr>
        <p:txBody>
          <a:bodyPr/>
          <a:lstStyle/>
          <a:p>
            <a:fld id="{F1642DBC-E821-4F09-AC11-46AB76408619}" type="slidenum">
              <a:rPr lang="en-US"/>
              <a:pPr/>
              <a:t>55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04" name="Slide Number Placeholder 3"/>
          <p:cNvSpPr>
            <a:spLocks noGrp="1"/>
          </p:cNvSpPr>
          <p:nvPr>
            <p:ph type="sldNum" sz="quarter" idx="5"/>
          </p:nvPr>
        </p:nvSpPr>
        <p:spPr bwMode="auto">
          <a:noFill/>
          <a:ln>
            <a:miter lim="800000"/>
            <a:headEnd/>
            <a:tailEnd/>
          </a:ln>
        </p:spPr>
        <p:txBody>
          <a:bodyPr/>
          <a:lstStyle/>
          <a:p>
            <a:fld id="{1BBFF425-13EB-4C44-9958-A8EA5604BC35}" type="slidenum">
              <a:rPr lang="en-US"/>
              <a:pPr/>
              <a:t>56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a:lstStyle/>
          <a:p>
            <a:fld id="{FBA818AD-1C7A-4834-AED3-812233DECD50}" type="slidenum">
              <a:rPr lang="en-US"/>
              <a:pPr/>
              <a:t>57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sz="800" dirty="0" smtClean="0"/>
              <a:t>The success of Regional irradiation in eradicating and controlling regional disease has been well established. </a:t>
            </a:r>
          </a:p>
          <a:p>
            <a:pPr>
              <a:defRPr/>
            </a:pPr>
            <a:endParaRPr lang="en-US" sz="800" dirty="0" smtClean="0"/>
          </a:p>
          <a:p>
            <a:pPr marL="168244" indent="-168244">
              <a:buFontTx/>
              <a:buChar char="•"/>
              <a:defRPr/>
            </a:pPr>
            <a:r>
              <a:rPr lang="en-US" sz="800" dirty="0" smtClean="0"/>
              <a:t>40 % OF PTS had </a:t>
            </a:r>
            <a:r>
              <a:rPr lang="en-US" sz="800" dirty="0" err="1" smtClean="0"/>
              <a:t>pN</a:t>
            </a:r>
            <a:r>
              <a:rPr lang="en-US" sz="800" dirty="0" smtClean="0"/>
              <a:t>+ in the radical </a:t>
            </a:r>
            <a:r>
              <a:rPr lang="en-US" sz="800" dirty="0" err="1" smtClean="0"/>
              <a:t>Mx</a:t>
            </a:r>
            <a:r>
              <a:rPr lang="en-US" sz="800" dirty="0" smtClean="0"/>
              <a:t> arm</a:t>
            </a:r>
          </a:p>
          <a:p>
            <a:pPr marL="168244" indent="-168244">
              <a:buFontTx/>
              <a:buChar char="•"/>
              <a:defRPr/>
            </a:pPr>
            <a:r>
              <a:rPr lang="en-US" sz="800" dirty="0" smtClean="0"/>
              <a:t>19% developed </a:t>
            </a:r>
            <a:r>
              <a:rPr lang="en-US" sz="800" dirty="0" err="1" smtClean="0"/>
              <a:t>pN</a:t>
            </a:r>
            <a:r>
              <a:rPr lang="en-US" sz="800" dirty="0" smtClean="0"/>
              <a:t>+ in the total </a:t>
            </a:r>
            <a:r>
              <a:rPr lang="en-US" sz="800" dirty="0" err="1" smtClean="0"/>
              <a:t>Mx</a:t>
            </a:r>
            <a:r>
              <a:rPr lang="en-US" sz="800" dirty="0" smtClean="0"/>
              <a:t> arm.</a:t>
            </a:r>
          </a:p>
        </p:txBody>
      </p:sp>
      <p:sp>
        <p:nvSpPr>
          <p:cNvPr id="53252" name="Slide Number Placeholder 3"/>
          <p:cNvSpPr>
            <a:spLocks noGrp="1"/>
          </p:cNvSpPr>
          <p:nvPr>
            <p:ph type="sldNum" sz="quarter" idx="5"/>
          </p:nvPr>
        </p:nvSpPr>
        <p:spPr bwMode="auto">
          <a:noFill/>
          <a:ln>
            <a:miter lim="800000"/>
            <a:headEnd/>
            <a:tailEnd/>
          </a:ln>
        </p:spPr>
        <p:txBody>
          <a:bodyPr/>
          <a:lstStyle/>
          <a:p>
            <a:fld id="{C96F92D3-EE45-4E0D-ABFE-CC22D2A41694}" type="slidenum">
              <a:rPr lang="en-US"/>
              <a:pPr/>
              <a:t>58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EORTC 10981-22023 AMAROS trial. Trial closed in June 2010</a:t>
            </a:r>
          </a:p>
          <a:p>
            <a:pPr eaLnBrk="1" hangingPunct="1">
              <a:spcBef>
                <a:spcPct val="0"/>
              </a:spcBef>
            </a:pPr>
            <a:r>
              <a:rPr lang="en-US" smtClean="0"/>
              <a:t> Sentinel node–positive patients allocated to the ART arm were irradiated within 12 weeks after surgery. All three levels of the axilla together with the medial part of the supraclavicular fossa were considered clinical the target volume. The prescribed dose to the axilla as a whole was 50 Gy in 25 fractions of 2 Gy in 5 weeks. All institutions documented their techniques for axillary irradiation on a dummy run that was evaluated by the radiotherapy quality assurance team before their participation was allowed.10 Postoperative axillary irradiation in patients undergoing ALND was allowed in patients with four or more tumor positive nodes (pN2 or pN3) and was applied according to institutional protocols.</a:t>
            </a:r>
          </a:p>
        </p:txBody>
      </p:sp>
      <p:sp>
        <p:nvSpPr>
          <p:cNvPr id="59396" name="Slide Number Placeholder 3"/>
          <p:cNvSpPr>
            <a:spLocks noGrp="1"/>
          </p:cNvSpPr>
          <p:nvPr>
            <p:ph type="sldNum" sz="quarter" idx="5"/>
          </p:nvPr>
        </p:nvSpPr>
        <p:spPr bwMode="auto">
          <a:noFill/>
          <a:ln>
            <a:miter lim="800000"/>
            <a:headEnd/>
            <a:tailEnd/>
          </a:ln>
        </p:spPr>
        <p:txBody>
          <a:bodyPr/>
          <a:lstStyle/>
          <a:p>
            <a:fld id="{D04AEF62-19CE-4FB0-B402-A05436974650}" type="slidenum">
              <a:rPr lang="en-US"/>
              <a:pPr/>
              <a:t>59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DC25D6-E75C-B64A-8A86-4E542EF5F3A1}" type="slidenum">
              <a:rPr lang="en-US" smtClean="0"/>
              <a:pPr/>
              <a:t>64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Mastectomy is the</a:t>
            </a:r>
            <a:r>
              <a:rPr lang="en-GB" baseline="0" dirty="0" smtClean="0"/>
              <a:t> standard of treatment till 1980s regardless of stage of the disease</a:t>
            </a:r>
          </a:p>
          <a:p>
            <a:r>
              <a:rPr lang="en-GB" baseline="0" dirty="0" smtClean="0"/>
              <a:t>More data became available with the expertise from French radiotherapy centres led to exploration of BCT</a:t>
            </a:r>
          </a:p>
          <a:p>
            <a:r>
              <a:rPr lang="en-GB" baseline="0" dirty="0" smtClean="0"/>
              <a:t>High levels of LR in patients after BCT  *Hayward et al, the Guy’s trial of </a:t>
            </a:r>
            <a:r>
              <a:rPr lang="en-GB" baseline="0" dirty="0" err="1" smtClean="0"/>
              <a:t>tx</a:t>
            </a:r>
            <a:r>
              <a:rPr lang="en-GB" baseline="0" dirty="0" smtClean="0"/>
              <a:t> of EBC </a:t>
            </a:r>
            <a:r>
              <a:rPr lang="en-GB" baseline="0" dirty="0" err="1" smtClean="0"/>
              <a:t>Worl</a:t>
            </a:r>
            <a:r>
              <a:rPr lang="en-GB" baseline="0" dirty="0" smtClean="0"/>
              <a:t> Jour of </a:t>
            </a:r>
            <a:r>
              <a:rPr lang="en-GB" baseline="0" dirty="0" err="1" smtClean="0"/>
              <a:t>Surg</a:t>
            </a:r>
            <a:r>
              <a:rPr lang="en-GB" baseline="0" dirty="0" smtClean="0"/>
              <a:t> 1977</a:t>
            </a:r>
          </a:p>
          <a:p>
            <a:r>
              <a:rPr lang="en-GB" baseline="0" dirty="0" smtClean="0"/>
              <a:t>But more favourable results for those with 2 cm or less</a:t>
            </a:r>
          </a:p>
          <a:p>
            <a:endParaRPr lang="en-GB" baseline="0" dirty="0" smtClean="0"/>
          </a:p>
          <a:p>
            <a:r>
              <a:rPr lang="en-GB" baseline="0" dirty="0" smtClean="0"/>
              <a:t>MST has better local control but not better OS</a:t>
            </a:r>
          </a:p>
          <a:p>
            <a:r>
              <a:rPr lang="en-GB" baseline="0" dirty="0" smtClean="0"/>
              <a:t>Better results in body image </a:t>
            </a:r>
          </a:p>
          <a:p>
            <a:r>
              <a:rPr lang="en-GB" dirty="0" smtClean="0"/>
              <a:t>The rate of distant metastases at 15 years was 39·0% for patients undergoing mastectomy and 43·5% for patients undergoing BCT</a:t>
            </a:r>
          </a:p>
          <a:p>
            <a:r>
              <a:rPr lang="en-GB" dirty="0" smtClean="0"/>
              <a:t> and at 20 years was 42·6% (37·8–47·5) in the mastectomy group and 46·9% (42·2–51·6) in the BCT group</a:t>
            </a:r>
            <a:endParaRPr lang="en-GB" dirty="0"/>
          </a:p>
        </p:txBody>
      </p:sp>
      <p:sp>
        <p:nvSpPr>
          <p:cNvPr id="4" name="Slide Number Placeholder 3"/>
          <p:cNvSpPr>
            <a:spLocks noGrp="1"/>
          </p:cNvSpPr>
          <p:nvPr>
            <p:ph type="sldNum" sz="quarter" idx="10"/>
          </p:nvPr>
        </p:nvSpPr>
        <p:spPr/>
        <p:txBody>
          <a:bodyPr/>
          <a:lstStyle/>
          <a:p>
            <a:fld id="{D9DC25D6-E75C-B64A-8A86-4E542EF5F3A1}"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trials included all type of patients, older, younger, low risk and higher risk. All biological subtypes were included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current understanding of </a:t>
            </a:r>
            <a:r>
              <a:rPr lang="en-US" baseline="0" dirty="0" err="1" smtClean="0"/>
              <a:t>tu</a:t>
            </a:r>
            <a:r>
              <a:rPr lang="en-US" baseline="0" dirty="0" smtClean="0"/>
              <a:t> biology we know that breast cancer is </a:t>
            </a:r>
            <a:r>
              <a:rPr lang="en-US" baseline="0" dirty="0" err="1" smtClean="0"/>
              <a:t>heterogenious</a:t>
            </a:r>
            <a:r>
              <a:rPr lang="en-US" baseline="0" dirty="0" smtClean="0"/>
              <a:t> and one size fits all does not apply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need to adapt radiotherapy to risk / biology and CMB is growing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Initial thoughts were directed at the need for radiotherapy altogether. Can we omit and if so, were do we start from.</a:t>
            </a: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latin typeface="+mn-lt"/>
                <a:ea typeface="+mn-ea"/>
                <a:cs typeface="+mn-cs"/>
              </a:rPr>
              <a:t>effect of radiotherapy after mastectomy and </a:t>
            </a:r>
            <a:r>
              <a:rPr lang="en-GB" sz="1200" b="0" i="0" kern="1200" dirty="0" err="1" smtClean="0">
                <a:solidFill>
                  <a:schemeClr val="tx1"/>
                </a:solidFill>
                <a:latin typeface="+mn-lt"/>
                <a:ea typeface="+mn-ea"/>
                <a:cs typeface="+mn-cs"/>
              </a:rPr>
              <a:t>axillary</a:t>
            </a:r>
            <a:r>
              <a:rPr lang="en-GB" sz="1200" b="0" i="0" kern="1200" dirty="0" smtClean="0">
                <a:solidFill>
                  <a:schemeClr val="tx1"/>
                </a:solidFill>
                <a:latin typeface="+mn-lt"/>
                <a:ea typeface="+mn-ea"/>
                <a:cs typeface="+mn-cs"/>
              </a:rPr>
              <a:t> surgery on 10-year recurrence and 20-year breast cancer mortality: meta-analysis of individual patient data for 8135 women in 22 randomised trials</a:t>
            </a:r>
          </a:p>
          <a:p>
            <a:endParaRPr lang="en-GB" dirty="0"/>
          </a:p>
        </p:txBody>
      </p:sp>
      <p:sp>
        <p:nvSpPr>
          <p:cNvPr id="4" name="Slide Number Placeholder 3"/>
          <p:cNvSpPr>
            <a:spLocks noGrp="1"/>
          </p:cNvSpPr>
          <p:nvPr>
            <p:ph type="sldNum" sz="quarter" idx="10"/>
          </p:nvPr>
        </p:nvSpPr>
        <p:spPr/>
        <p:txBody>
          <a:bodyPr/>
          <a:lstStyle/>
          <a:p>
            <a:fld id="{D9DC25D6-E75C-B64A-8A86-4E542EF5F3A1}"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Boost dose of 25Gy??!!</a:t>
            </a:r>
          </a:p>
          <a:p>
            <a:r>
              <a:rPr lang="en-GB" dirty="0" smtClean="0"/>
              <a:t>Worse </a:t>
            </a:r>
            <a:r>
              <a:rPr lang="en-GB" dirty="0" err="1" smtClean="0"/>
              <a:t>cosmesis</a:t>
            </a:r>
            <a:r>
              <a:rPr lang="en-GB" dirty="0" smtClean="0"/>
              <a:t> outcome</a:t>
            </a:r>
          </a:p>
          <a:p>
            <a:r>
              <a:rPr lang="en-GB" dirty="0" smtClean="0"/>
              <a:t>50 </a:t>
            </a:r>
            <a:r>
              <a:rPr lang="en-GB" dirty="0" err="1" smtClean="0"/>
              <a:t>Gy</a:t>
            </a:r>
            <a:r>
              <a:rPr lang="en-GB" dirty="0" smtClean="0"/>
              <a:t> then</a:t>
            </a:r>
            <a:r>
              <a:rPr lang="en-GB" baseline="0" dirty="0" smtClean="0"/>
              <a:t> boost of 16 </a:t>
            </a:r>
            <a:r>
              <a:rPr lang="en-GB" baseline="0" dirty="0" err="1" smtClean="0"/>
              <a:t>Gy</a:t>
            </a:r>
            <a:endParaRPr lang="en-GB" baseline="0" dirty="0" smtClean="0"/>
          </a:p>
          <a:p>
            <a:r>
              <a:rPr lang="en-GB" baseline="0" dirty="0" smtClean="0"/>
              <a:t>&gt;5000 patients </a:t>
            </a:r>
          </a:p>
          <a:p>
            <a:endParaRPr lang="en-GB" dirty="0"/>
          </a:p>
        </p:txBody>
      </p:sp>
      <p:sp>
        <p:nvSpPr>
          <p:cNvPr id="4" name="Slide Number Placeholder 3"/>
          <p:cNvSpPr>
            <a:spLocks noGrp="1"/>
          </p:cNvSpPr>
          <p:nvPr>
            <p:ph type="sldNum" sz="quarter" idx="10"/>
          </p:nvPr>
        </p:nvSpPr>
        <p:spPr/>
        <p:txBody>
          <a:bodyPr/>
          <a:lstStyle/>
          <a:p>
            <a:fld id="{D9DC25D6-E75C-B64A-8A86-4E542EF5F3A1}"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effectLst/>
                <a:latin typeface="+mn-lt"/>
                <a:ea typeface="+mn-ea"/>
                <a:cs typeface="+mn-cs"/>
              </a:rPr>
              <a:t>Purpose </a:t>
            </a:r>
            <a:endParaRPr lang="en-US" dirty="0" smtClean="0"/>
          </a:p>
          <a:p>
            <a:r>
              <a:rPr lang="en-US" sz="1200" b="0" kern="1200" dirty="0" smtClean="0">
                <a:solidFill>
                  <a:schemeClr val="tx1"/>
                </a:solidFill>
                <a:effectLst/>
                <a:latin typeface="+mn-lt"/>
                <a:ea typeface="+mn-ea"/>
                <a:cs typeface="+mn-cs"/>
              </a:rPr>
              <a:t>To determine whether there is a benefit to adjuvant radiation therapy after breast-conserving surgery and tamoxifen in women age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70 years with early-stage breast cancer. </a:t>
            </a:r>
            <a:endParaRPr lang="en-US" dirty="0" smtClean="0"/>
          </a:p>
          <a:p>
            <a:r>
              <a:rPr lang="en-US" sz="1200" b="1" kern="1200" dirty="0" smtClean="0">
                <a:solidFill>
                  <a:schemeClr val="tx1"/>
                </a:solidFill>
                <a:effectLst/>
                <a:latin typeface="+mn-lt"/>
                <a:ea typeface="+mn-ea"/>
                <a:cs typeface="+mn-cs"/>
              </a:rPr>
              <a:t>Patients and Methods </a:t>
            </a:r>
            <a:endParaRPr lang="en-US" dirty="0" smtClean="0"/>
          </a:p>
          <a:p>
            <a:r>
              <a:rPr lang="en-US" sz="1200" b="0" kern="1200" dirty="0" smtClean="0">
                <a:solidFill>
                  <a:schemeClr val="tx1"/>
                </a:solidFill>
                <a:effectLst/>
                <a:latin typeface="+mn-lt"/>
                <a:ea typeface="+mn-ea"/>
                <a:cs typeface="+mn-cs"/>
              </a:rPr>
              <a:t>Between July 1994 and February 1999, 636 women (age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70 years) who had clinical stage I (T1N0M0 according to TNM classification) estrogen receptor (ER) –positive breast carcinoma treated by lumpectomy were randomly assigned to receive tamoxifen plus radiation therapy (</a:t>
            </a:r>
            <a:r>
              <a:rPr lang="en-US" sz="1200" b="0" kern="1200" dirty="0" err="1" smtClean="0">
                <a:solidFill>
                  <a:schemeClr val="tx1"/>
                </a:solidFill>
                <a:effectLst/>
                <a:latin typeface="+mn-lt"/>
                <a:ea typeface="+mn-ea"/>
                <a:cs typeface="+mn-cs"/>
              </a:rPr>
              <a:t>TamRT</a:t>
            </a:r>
            <a:r>
              <a:rPr lang="en-US" sz="1200" b="0" kern="1200" dirty="0" smtClean="0">
                <a:solidFill>
                  <a:schemeClr val="tx1"/>
                </a:solidFill>
                <a:effectLst/>
                <a:latin typeface="+mn-lt"/>
                <a:ea typeface="+mn-ea"/>
                <a:cs typeface="+mn-cs"/>
              </a:rPr>
              <a:t>; 317 women) or tamoxifen alone (Tam; 319 women). Primary end points were time to local or regional recurrence, frequency of mastectomy, breast cancer–specific survival, time to distant metastasis, and overall survival (OS). </a:t>
            </a:r>
            <a:endParaRPr lang="en-US" dirty="0" smtClean="0"/>
          </a:p>
          <a:p>
            <a:r>
              <a:rPr lang="en-US" sz="1200" b="1" kern="1200" dirty="0" smtClean="0">
                <a:solidFill>
                  <a:schemeClr val="tx1"/>
                </a:solidFill>
                <a:effectLst/>
                <a:latin typeface="+mn-lt"/>
                <a:ea typeface="+mn-ea"/>
                <a:cs typeface="+mn-cs"/>
              </a:rPr>
              <a:t>Results </a:t>
            </a:r>
            <a:endParaRPr lang="en-US" dirty="0" smtClean="0"/>
          </a:p>
          <a:p>
            <a:r>
              <a:rPr lang="en-US" sz="1200" b="0" kern="1200" dirty="0" smtClean="0">
                <a:solidFill>
                  <a:schemeClr val="tx1"/>
                </a:solidFill>
                <a:effectLst/>
                <a:latin typeface="+mn-lt"/>
                <a:ea typeface="+mn-ea"/>
                <a:cs typeface="+mn-cs"/>
              </a:rPr>
              <a:t>Median follow-up for treated patients is now 12.6 years. At 10 years, 98% of patients receiving </a:t>
            </a:r>
            <a:r>
              <a:rPr lang="en-US" sz="1200" b="0" kern="1200" dirty="0" err="1" smtClean="0">
                <a:solidFill>
                  <a:schemeClr val="tx1"/>
                </a:solidFill>
                <a:effectLst/>
                <a:latin typeface="+mn-lt"/>
                <a:ea typeface="+mn-ea"/>
                <a:cs typeface="+mn-cs"/>
              </a:rPr>
              <a:t>TamRT</a:t>
            </a:r>
            <a:r>
              <a:rPr lang="en-US" sz="1200" b="0" kern="1200" dirty="0" smtClean="0">
                <a:solidFill>
                  <a:schemeClr val="tx1"/>
                </a:solidFill>
                <a:effectLst/>
                <a:latin typeface="+mn-lt"/>
                <a:ea typeface="+mn-ea"/>
                <a:cs typeface="+mn-cs"/>
              </a:rPr>
              <a:t> (95% CI, 96% to 99%) compared with 90% of those receiving Tam (95% CI, 85% to 93%) were free from local and regional recurrences. There were no significant differences in time to mastectomy, time to distant metastasis, breast cancer–specific survival, or OS between the two groups. Ten-year OS was 67% (95% CI, 62% to 72%) and 66% (95% CI, 61% to 71%) in the </a:t>
            </a:r>
            <a:r>
              <a:rPr lang="en-US" sz="1200" b="0" kern="1200" dirty="0" err="1" smtClean="0">
                <a:solidFill>
                  <a:schemeClr val="tx1"/>
                </a:solidFill>
                <a:effectLst/>
                <a:latin typeface="+mn-lt"/>
                <a:ea typeface="+mn-ea"/>
                <a:cs typeface="+mn-cs"/>
              </a:rPr>
              <a:t>TamRT</a:t>
            </a:r>
            <a:r>
              <a:rPr lang="en-US" sz="1200" b="0" kern="1200" dirty="0" smtClean="0">
                <a:solidFill>
                  <a:schemeClr val="tx1"/>
                </a:solidFill>
                <a:effectLst/>
                <a:latin typeface="+mn-lt"/>
                <a:ea typeface="+mn-ea"/>
                <a:cs typeface="+mn-cs"/>
              </a:rPr>
              <a:t> and Tam groups, respectively. </a:t>
            </a:r>
            <a:endParaRPr lang="en-US" dirty="0" smtClean="0"/>
          </a:p>
          <a:p>
            <a:r>
              <a:rPr lang="en-US" sz="1200" b="1" kern="1200" dirty="0" smtClean="0">
                <a:solidFill>
                  <a:schemeClr val="tx1"/>
                </a:solidFill>
                <a:effectLst/>
                <a:latin typeface="+mn-lt"/>
                <a:ea typeface="+mn-ea"/>
                <a:cs typeface="+mn-cs"/>
              </a:rPr>
              <a:t>Conclusion </a:t>
            </a:r>
            <a:endParaRPr lang="en-US" dirty="0" smtClean="0"/>
          </a:p>
          <a:p>
            <a:r>
              <a:rPr lang="en-US" sz="1200" b="0" kern="1200" dirty="0" smtClean="0">
                <a:solidFill>
                  <a:schemeClr val="tx1"/>
                </a:solidFill>
                <a:effectLst/>
                <a:latin typeface="+mn-lt"/>
                <a:ea typeface="+mn-ea"/>
                <a:cs typeface="+mn-cs"/>
              </a:rPr>
              <a:t>With long-term follow-up, the previously observed small improvement in locoregional recurrence with the addition of radiation therapy remains. However, this does not translate into an advantage in OS, distant disease-free survival, or breast preservation. Depending on the value placed on local recurrence, Tam remains a reasonable option for women age </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70 years with ER-positive early-stage breast cancer. </a:t>
            </a:r>
            <a:endParaRPr lang="en-US" dirty="0" smtClean="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effectLst/>
                <a:latin typeface="+mn-lt"/>
                <a:ea typeface="+mn-ea"/>
                <a:cs typeface="+mn-cs"/>
              </a:rPr>
              <a:t>Background For most older women with early breast cancer, standard treatment after breast-conserving surgery is adjuvant whole-breast radiotherapy and adjuvant endocrine treatment. We aimed to assess the effect omission of whole-breast radiotherapy would have on local control in older women at low risk of local recurrence at 5 years.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Methods Between April 16, 2003, and Dec 22, 2009, 1326 women aged 65 years or older with early breast cancer judged low-risk (</a:t>
            </a:r>
            <a:r>
              <a:rPr lang="en-US" sz="1200" b="1" kern="1200" dirty="0" err="1" smtClean="0">
                <a:solidFill>
                  <a:schemeClr val="tx1"/>
                </a:solidFill>
                <a:effectLst/>
                <a:latin typeface="+mn-lt"/>
                <a:ea typeface="+mn-ea"/>
                <a:cs typeface="+mn-cs"/>
              </a:rPr>
              <a:t>ie</a:t>
            </a:r>
            <a:r>
              <a:rPr lang="en-US" sz="1200" b="1" kern="1200" dirty="0" smtClean="0">
                <a:solidFill>
                  <a:schemeClr val="tx1"/>
                </a:solidFill>
                <a:effectLst/>
                <a:latin typeface="+mn-lt"/>
                <a:ea typeface="+mn-ea"/>
                <a:cs typeface="+mn-cs"/>
              </a:rPr>
              <a:t>, hormone receptor-positive, axillary node-negative, T1–T2 up to 3 cm at the longest dimension, and clear margins; grade 3 tumour histology or </a:t>
            </a:r>
            <a:r>
              <a:rPr lang="en-US" sz="1200" b="1" kern="1200" dirty="0" err="1" smtClean="0">
                <a:solidFill>
                  <a:schemeClr val="tx1"/>
                </a:solidFill>
                <a:effectLst/>
                <a:latin typeface="+mn-lt"/>
                <a:ea typeface="+mn-ea"/>
                <a:cs typeface="+mn-cs"/>
              </a:rPr>
              <a:t>lymphovascular</a:t>
            </a:r>
            <a:r>
              <a:rPr lang="en-US" sz="1200" b="1" kern="1200" dirty="0" smtClean="0">
                <a:solidFill>
                  <a:schemeClr val="tx1"/>
                </a:solidFill>
                <a:effectLst/>
                <a:latin typeface="+mn-lt"/>
                <a:ea typeface="+mn-ea"/>
                <a:cs typeface="+mn-cs"/>
              </a:rPr>
              <a:t> invasion, but not both, were permitted), who had had breast- conserving surgery and were receiving adjuvant endocrine treatment, were recruited into a phase 3 randomised controlled trial at 76 </a:t>
            </a:r>
            <a:r>
              <a:rPr lang="en-US" sz="1200" b="1" kern="1200" dirty="0" err="1" smtClean="0">
                <a:solidFill>
                  <a:schemeClr val="tx1"/>
                </a:solidFill>
                <a:effectLst/>
                <a:latin typeface="+mn-lt"/>
                <a:ea typeface="+mn-ea"/>
                <a:cs typeface="+mn-cs"/>
              </a:rPr>
              <a:t>centres</a:t>
            </a:r>
            <a:r>
              <a:rPr lang="en-US" sz="1200" b="1" kern="1200" dirty="0" smtClean="0">
                <a:solidFill>
                  <a:schemeClr val="tx1"/>
                </a:solidFill>
                <a:effectLst/>
                <a:latin typeface="+mn-lt"/>
                <a:ea typeface="+mn-ea"/>
                <a:cs typeface="+mn-cs"/>
              </a:rPr>
              <a:t> in four countries. Eligible patients were randomly assigned to either whole-breast radiotherapy (40–50 Gy in 15–25 fractions) or no radiotherapy by computer-generated permuted block randomisation, stratified by centre, with a block size of four. The primary endpoint was </a:t>
            </a:r>
            <a:r>
              <a:rPr lang="en-US" sz="1200" b="1" kern="1200" dirty="0" err="1" smtClean="0">
                <a:solidFill>
                  <a:schemeClr val="tx1"/>
                </a:solidFill>
                <a:effectLst/>
                <a:latin typeface="+mn-lt"/>
                <a:ea typeface="+mn-ea"/>
                <a:cs typeface="+mn-cs"/>
              </a:rPr>
              <a:t>ipsilateral</a:t>
            </a:r>
            <a:r>
              <a:rPr lang="en-US" sz="1200" b="1" kern="1200" dirty="0" smtClean="0">
                <a:solidFill>
                  <a:schemeClr val="tx1"/>
                </a:solidFill>
                <a:effectLst/>
                <a:latin typeface="+mn-lt"/>
                <a:ea typeface="+mn-ea"/>
                <a:cs typeface="+mn-cs"/>
              </a:rPr>
              <a:t> breast tumour recurrence. Follow-up continues and will end at the 10-year anniversary of the last randomised patient. Analyses were done by intention to treat. The trial is registered on </a:t>
            </a:r>
            <a:r>
              <a:rPr lang="en-US" sz="1200" b="1" kern="1200" dirty="0" err="1" smtClean="0">
                <a:solidFill>
                  <a:schemeClr val="tx1"/>
                </a:solidFill>
                <a:effectLst/>
                <a:latin typeface="+mn-lt"/>
                <a:ea typeface="+mn-ea"/>
                <a:cs typeface="+mn-cs"/>
              </a:rPr>
              <a:t>ISRCTN.com</a:t>
            </a:r>
            <a:r>
              <a:rPr lang="en-US" sz="1200" b="1" kern="1200" dirty="0" smtClean="0">
                <a:solidFill>
                  <a:schemeClr val="tx1"/>
                </a:solidFill>
                <a:effectLst/>
                <a:latin typeface="+mn-lt"/>
                <a:ea typeface="+mn-ea"/>
                <a:cs typeface="+mn-cs"/>
              </a:rPr>
              <a:t>, number ISRCTN95889329.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Findings 658 women who had undergone breast-conserving surgery and who were receiving adjuvant endocrine treatment were randomly assigned to receive whole-breast irradiation and 668 were allocated to no further treatment. After median follow-up of 5 years (IQR 3·84–6·05), </a:t>
            </a:r>
            <a:r>
              <a:rPr lang="en-US" sz="1200" b="1" kern="1200" dirty="0" err="1" smtClean="0">
                <a:solidFill>
                  <a:schemeClr val="tx1"/>
                </a:solidFill>
                <a:effectLst/>
                <a:latin typeface="+mn-lt"/>
                <a:ea typeface="+mn-ea"/>
                <a:cs typeface="+mn-cs"/>
              </a:rPr>
              <a:t>ipsilateral</a:t>
            </a:r>
            <a:r>
              <a:rPr lang="en-US" sz="1200" b="1" kern="1200" dirty="0" smtClean="0">
                <a:solidFill>
                  <a:schemeClr val="tx1"/>
                </a:solidFill>
                <a:effectLst/>
                <a:latin typeface="+mn-lt"/>
                <a:ea typeface="+mn-ea"/>
                <a:cs typeface="+mn-cs"/>
              </a:rPr>
              <a:t> breast tumour recurrence was 1·3% (95% CI 0·2–2·3; n=5) in women assigned to whole-breast radiotherapy and 4·1% (2·4–5·7; n=26) in those assigned no radiotherapy (p=0·0002). Compared with women allocated to whole-breast radiotherapy, the </a:t>
            </a:r>
            <a:r>
              <a:rPr lang="en-US" sz="1200" b="1" kern="1200" dirty="0" err="1" smtClean="0">
                <a:solidFill>
                  <a:schemeClr val="tx1"/>
                </a:solidFill>
                <a:effectLst/>
                <a:latin typeface="+mn-lt"/>
                <a:ea typeface="+mn-ea"/>
                <a:cs typeface="+mn-cs"/>
              </a:rPr>
              <a:t>univariate</a:t>
            </a:r>
            <a:r>
              <a:rPr lang="en-US" sz="1200" b="1" kern="1200" dirty="0" smtClean="0">
                <a:solidFill>
                  <a:schemeClr val="tx1"/>
                </a:solidFill>
                <a:effectLst/>
                <a:latin typeface="+mn-lt"/>
                <a:ea typeface="+mn-ea"/>
                <a:cs typeface="+mn-cs"/>
              </a:rPr>
              <a:t> hazard ratio for </a:t>
            </a:r>
            <a:r>
              <a:rPr lang="en-US" sz="1200" b="1" kern="1200" dirty="0" err="1" smtClean="0">
                <a:solidFill>
                  <a:schemeClr val="tx1"/>
                </a:solidFill>
                <a:effectLst/>
                <a:latin typeface="+mn-lt"/>
                <a:ea typeface="+mn-ea"/>
                <a:cs typeface="+mn-cs"/>
              </a:rPr>
              <a:t>ipsilateral</a:t>
            </a:r>
            <a:r>
              <a:rPr lang="en-US" sz="1200" b="1" kern="1200" dirty="0" smtClean="0">
                <a:solidFill>
                  <a:schemeClr val="tx1"/>
                </a:solidFill>
                <a:effectLst/>
                <a:latin typeface="+mn-lt"/>
                <a:ea typeface="+mn-ea"/>
                <a:cs typeface="+mn-cs"/>
              </a:rPr>
              <a:t> breast tumour recurrence in women assigned to no radiotherapy was 5·19 (95% CI 1·99–13·52; p=0·0007). No differences in regional recurrence, distant metastases, contralateral breast cancers, or new breast cancers were noted between groups. 5-year overall survival was 93·9% (95% CI 91·8–96·0) in both groups (p=0·34). 89 women died; eight of 49 patients allocated to no radiotherapy and four of 40 assigned to radiotherapy died from breast cancer. </a:t>
            </a:r>
            <a:endParaRPr lang="en-US" dirty="0" smtClean="0"/>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Interpretation Postoperative whole-breast radiotherapy after breast-conserving surgery and adjuvant endocrine treatment resulted in a significant but modest reduction in local recurrence for women aged 65 years or older with early breast cancer 5 years after randomisation. However, the 5-year rate of </a:t>
            </a:r>
            <a:r>
              <a:rPr lang="en-US" sz="1200" b="1" kern="1200" dirty="0" err="1" smtClean="0">
                <a:solidFill>
                  <a:schemeClr val="tx1"/>
                </a:solidFill>
                <a:effectLst/>
                <a:latin typeface="+mn-lt"/>
                <a:ea typeface="+mn-ea"/>
                <a:cs typeface="+mn-cs"/>
              </a:rPr>
              <a:t>ipsilateral</a:t>
            </a:r>
            <a:r>
              <a:rPr lang="en-US" sz="1200" b="1" kern="1200" dirty="0" smtClean="0">
                <a:solidFill>
                  <a:schemeClr val="tx1"/>
                </a:solidFill>
                <a:effectLst/>
                <a:latin typeface="+mn-lt"/>
                <a:ea typeface="+mn-ea"/>
                <a:cs typeface="+mn-cs"/>
              </a:rPr>
              <a:t> breast tumour recurrence is probably low enough for omission of radiotherapy to be considered for some patients. </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Additional comment: </a:t>
            </a:r>
            <a:r>
              <a:rPr lang="en-US" sz="1200" kern="1200" dirty="0" smtClean="0">
                <a:solidFill>
                  <a:schemeClr val="tx1"/>
                </a:solidFill>
                <a:effectLst/>
                <a:latin typeface="+mn-lt"/>
                <a:ea typeface="+mn-ea"/>
                <a:cs typeface="+mn-cs"/>
              </a:rPr>
              <a:t>it is worth noting that within the biologically favorable </a:t>
            </a:r>
            <a:r>
              <a:rPr lang="en-US" sz="1200" kern="1200" dirty="0" err="1" smtClean="0">
                <a:solidFill>
                  <a:schemeClr val="tx1"/>
                </a:solidFill>
                <a:effectLst/>
                <a:latin typeface="+mn-lt"/>
                <a:ea typeface="+mn-ea"/>
                <a:cs typeface="+mn-cs"/>
              </a:rPr>
              <a:t>ERþ</a:t>
            </a:r>
            <a:r>
              <a:rPr lang="en-US" sz="1200" kern="1200" dirty="0" smtClean="0">
                <a:solidFill>
                  <a:schemeClr val="tx1"/>
                </a:solidFill>
                <a:effectLst/>
                <a:latin typeface="+mn-lt"/>
                <a:ea typeface="+mn-ea"/>
                <a:cs typeface="+mn-cs"/>
              </a:rPr>
              <a:t> group, there may be patients with aggressive features whose risk of LRR is significantly higher than that of the group as a whole.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 xmlns:p14="http://schemas.microsoft.com/office/powerpoint/2010/main" val="40066221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mp4"/><Relationship Id="rId6" Type="http://schemas.openxmlformats.org/officeDocument/2006/relationships/image" Target="../media/image2.png"/><Relationship Id="rId5" Type="http://schemas.microsoft.com/office/2007/relationships/media" Target="../media/media1.mp4"/></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Master" Target="../slideMasters/slideMaster1.xml"/><Relationship Id="rId1" Type="http://schemas.openxmlformats.org/officeDocument/2006/relationships/video" Target="../media/media1.mp4"/><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Master" Target="../slideMasters/slideMaster1.xml"/><Relationship Id="rId1" Type="http://schemas.openxmlformats.org/officeDocument/2006/relationships/video" Target="../media/media1.mp4"/><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video" Target="../media/media1.mp4"/><Relationship Id="rId6" Type="http://schemas.openxmlformats.org/officeDocument/2006/relationships/image" Target="../media/image2.png"/><Relationship Id="rId5" Type="http://schemas.microsoft.com/office/2007/relationships/media" Target="../media/media1.mp4"/></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jpeg"/><Relationship Id="rId7"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video" Target="../media/media1.mp4"/><Relationship Id="rId6" Type="http://schemas.openxmlformats.org/officeDocument/2006/relationships/image" Target="../media/image2.png"/><Relationship Id="rId5" Type="http://schemas.microsoft.com/office/2007/relationships/media" Target="../media/media1.mp4"/></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17" name="Footer Placeholder 16"/>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29" name="Slide Number Placeholder 28"/>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pic>
        <p:nvPicPr>
          <p:cNvPr id="16" name="Waves.mp4">
            <a:hlinkClick r:id="" action="ppaction://media"/>
          </p:cNvPr>
          <p:cNvPicPr>
            <a:picLocks/>
          </p:cNvPicPr>
          <p:nvPr userDrawn="1">
            <a:videoFile r:link="rId1"/>
            <p:extLst>
              <p:ext uri="{DAA4B4D4-6D71-4841-9C94-3DE7FCFB9230}">
                <p14:media xmlns="" xmlns:p14="http://schemas.microsoft.com/office/powerpoint/2010/main" r:embed="rId5"/>
              </p:ext>
            </p:extLst>
          </p:nvPr>
        </p:nvPicPr>
        <p:blipFill>
          <a:blip r:embed="rId6" cstate="print"/>
          <a:stretch>
            <a:fillRect/>
          </a:stretch>
        </p:blipFill>
        <p:spPr>
          <a:xfrm>
            <a:off x="0" y="3"/>
            <a:ext cx="9144000" cy="6857999"/>
          </a:xfrm>
          <a:prstGeom prst="rect">
            <a:avLst/>
          </a:prstGeom>
        </p:spPr>
      </p:pic>
      <p:sp>
        <p:nvSpPr>
          <p:cNvPr id="18" name="Rectangle 17"/>
          <p:cNvSpPr/>
          <p:nvPr userDrawn="1"/>
        </p:nvSpPr>
        <p:spPr>
          <a:xfrm>
            <a:off x="3886200" y="0"/>
            <a:ext cx="4114800" cy="68580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pic>
        <p:nvPicPr>
          <p:cNvPr id="19" name="Picture 18"/>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2164448" y="500521"/>
            <a:ext cx="2255157" cy="2008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GettyImages_200300145-001.jpg"/>
          <p:cNvPicPr>
            <a:picLocks noChangeAspect="1"/>
          </p:cNvPicPr>
          <p:nvPr userDrawn="1"/>
        </p:nvPicPr>
        <p:blipFill>
          <a:blip r:embed="rId8" cstate="print"/>
          <a:srcRect/>
          <a:stretch>
            <a:fillRect/>
          </a:stretch>
        </p:blipFill>
        <p:spPr>
          <a:xfrm>
            <a:off x="7029114" y="500521"/>
            <a:ext cx="2231136" cy="2002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6"/>
                                        </p:tgtEl>
                                      </p:cBhvr>
                                    </p:cmd>
                                  </p:childTnLst>
                                </p:cTn>
                              </p:par>
                              <p:par>
                                <p:cTn id="7" presetID="2" presetClass="entr" presetSubtype="8"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0-#ppt_w/2"/>
                                          </p:val>
                                        </p:tav>
                                        <p:tav tm="100000">
                                          <p:val>
                                            <p:strVal val="#ppt_x"/>
                                          </p:val>
                                        </p:tav>
                                      </p:tavLst>
                                    </p:anim>
                                    <p:anim calcmode="lin" valueType="num">
                                      <p:cBhvr additive="base">
                                        <p:cTn id="1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6"/>
                </p:tgtEl>
              </p:cMediaNode>
            </p:video>
          </p:childTnLst>
        </p:cTn>
      </p:par>
    </p:tnLst>
    <p:bldLst>
      <p:bldP spid="1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12" name="Waves.mp4">
            <a:hlinkClick r:id="" action="ppaction://media"/>
          </p:cNvPr>
          <p:cNvPicPr>
            <a:picLocks/>
          </p:cNvPicPr>
          <p:nvPr userDrawn="1">
            <a:videoFile r:link="rId1"/>
            <p:extLst>
              <p:ext uri="{DAA4B4D4-6D71-4841-9C94-3DE7FCFB9230}">
                <p14:media xmlns="" xmlns:p14="http://schemas.microsoft.com/office/powerpoint/2010/main" r:embed="rId3"/>
              </p:ext>
            </p:extLst>
          </p:nvPr>
        </p:nvPicPr>
        <p:blipFill>
          <a:blip r:embed="rId4" cstate="print"/>
          <a:stretch>
            <a:fillRect/>
          </a:stretch>
        </p:blipFill>
        <p:spPr>
          <a:xfrm>
            <a:off x="0" y="3"/>
            <a:ext cx="9144000" cy="6857999"/>
          </a:xfrm>
          <a:prstGeom prst="rect">
            <a:avLst/>
          </a:prstGeom>
        </p:spPr>
      </p:pic>
      <p:sp>
        <p:nvSpPr>
          <p:cNvPr id="8" name="Rectangle 7"/>
          <p:cNvSpPr/>
          <p:nvPr userDrawn="1"/>
        </p:nvSpPr>
        <p:spPr>
          <a:xfrm>
            <a:off x="-228600" y="2590800"/>
            <a:ext cx="9601200" cy="129540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pic>
        <p:nvPicPr>
          <p:cNvPr id="9" name="Picture 8"/>
          <p:cNvPicPr>
            <a:picLocks noChangeAspect="1"/>
          </p:cNvPicPr>
          <p:nvPr userDrawn="1"/>
        </p:nvPicPr>
        <p:blipFill rotWithShape="1">
          <a:blip r:embed="rId5" cstate="print">
            <a:extLst>
              <a:ext uri="{28A0092B-C50C-407E-A947-70E740481C1C}">
                <a14:useLocalDpi xmlns="" xmlns:a14="http://schemas.microsoft.com/office/drawing/2010/main" val="0"/>
              </a:ext>
            </a:extLst>
          </a:blip>
          <a:srcRect/>
          <a:stretch/>
        </p:blipFill>
        <p:spPr>
          <a:xfrm>
            <a:off x="6913254" y="3074504"/>
            <a:ext cx="1523181" cy="1498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cstate="print"/>
          <a:srcRect/>
          <a:stretch>
            <a:fillRect/>
          </a:stretch>
        </p:blipFill>
        <p:spPr>
          <a:xfrm>
            <a:off x="5218045" y="3061252"/>
            <a:ext cx="1500808" cy="1475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5" y="2929552"/>
            <a:ext cx="4837113" cy="681037"/>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 xmlns:p14="http://schemas.microsoft.com/office/powerpoint/2010/main" val="18210305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2"/>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53" presetClass="entr" presetSubtype="0" fill="hold"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par>
                                <p:cTn id="15" presetID="53" presetClass="entr" presetSubtype="0" fill="hold" nodeType="withEffect">
                                  <p:stCondLst>
                                    <p:cond delay="2000"/>
                                  </p:stCondLst>
                                  <p:childTnLst>
                                    <p:set>
                                      <p:cBhvr>
                                        <p:cTn id="16" dur="1" fill="hold">
                                          <p:stCondLst>
                                            <p:cond delay="0"/>
                                          </p:stCondLst>
                                        </p:cTn>
                                        <p:tgtEl>
                                          <p:spTgt spid="10">
                                            <p:bg/>
                                          </p:spTgt>
                                        </p:tgtEl>
                                        <p:attrNameLst>
                                          <p:attrName>style.visibility</p:attrName>
                                        </p:attrNameLst>
                                      </p:cBhvr>
                                      <p:to>
                                        <p:strVal val="visible"/>
                                      </p:to>
                                    </p:set>
                                    <p:anim calcmode="lin" valueType="num">
                                      <p:cBhvr>
                                        <p:cTn id="17" dur="2000" fill="hold"/>
                                        <p:tgtEl>
                                          <p:spTgt spid="10">
                                            <p:bg/>
                                          </p:spTgt>
                                        </p:tgtEl>
                                        <p:attrNameLst>
                                          <p:attrName>ppt_w</p:attrName>
                                        </p:attrNameLst>
                                      </p:cBhvr>
                                      <p:tavLst>
                                        <p:tav tm="0">
                                          <p:val>
                                            <p:fltVal val="0"/>
                                          </p:val>
                                        </p:tav>
                                        <p:tav tm="100000">
                                          <p:val>
                                            <p:strVal val="#ppt_w"/>
                                          </p:val>
                                        </p:tav>
                                      </p:tavLst>
                                    </p:anim>
                                    <p:anim calcmode="lin" valueType="num">
                                      <p:cBhvr>
                                        <p:cTn id="18" dur="2000" fill="hold"/>
                                        <p:tgtEl>
                                          <p:spTgt spid="10">
                                            <p:bg/>
                                          </p:spTgt>
                                        </p:tgtEl>
                                        <p:attrNameLst>
                                          <p:attrName>ppt_h</p:attrName>
                                        </p:attrNameLst>
                                      </p:cBhvr>
                                      <p:tavLst>
                                        <p:tav tm="0">
                                          <p:val>
                                            <p:fltVal val="0"/>
                                          </p:val>
                                        </p:tav>
                                        <p:tav tm="100000">
                                          <p:val>
                                            <p:strVal val="#ppt_h"/>
                                          </p:val>
                                        </p:tav>
                                      </p:tavLst>
                                    </p:anim>
                                    <p:animEffect transition="in" filter="fade">
                                      <p:cBhvr>
                                        <p:cTn id="19" dur="2000"/>
                                        <p:tgtEl>
                                          <p:spTgt spid="1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2"/>
                </p:tgtEl>
              </p:cMediaNode>
            </p:video>
          </p:childTnLst>
        </p:cTn>
      </p:par>
    </p:tnLst>
    <p:bldLst>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Waves.mp4">
            <a:hlinkClick r:id="" action="ppaction://media"/>
          </p:cNvPr>
          <p:cNvPicPr>
            <a:picLocks/>
          </p:cNvPicPr>
          <p:nvPr userDrawn="1">
            <a:videoFile r:link="rId1"/>
            <p:extLst>
              <p:ext uri="{DAA4B4D4-6D71-4841-9C94-3DE7FCFB9230}">
                <p14:media xmlns="" xmlns:p14="http://schemas.microsoft.com/office/powerpoint/2010/main" r:embed="rId3"/>
              </p:ext>
            </p:extLst>
          </p:nvPr>
        </p:nvPicPr>
        <p:blipFill>
          <a:blip r:embed="rId4"/>
          <a:stretch>
            <a:fillRect/>
          </a:stretch>
        </p:blipFill>
        <p:spPr>
          <a:xfrm>
            <a:off x="0" y="11"/>
            <a:ext cx="9144000" cy="6857999"/>
          </a:xfrm>
          <a:prstGeom prst="rect">
            <a:avLst/>
          </a:prstGeom>
        </p:spPr>
      </p:pic>
      <p:sp>
        <p:nvSpPr>
          <p:cNvPr id="8" name="Rectangle 7"/>
          <p:cNvSpPr/>
          <p:nvPr userDrawn="1"/>
        </p:nvSpPr>
        <p:spPr>
          <a:xfrm>
            <a:off x="-228600" y="2590800"/>
            <a:ext cx="9601200" cy="129540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pic>
        <p:nvPicPr>
          <p:cNvPr id="9" name="Picture 8"/>
          <p:cNvPicPr>
            <a:picLocks noChangeAspect="1"/>
          </p:cNvPicPr>
          <p:nvPr userDrawn="1"/>
        </p:nvPicPr>
        <p:blipFill rotWithShape="1">
          <a:blip r:embed="rId5">
            <a:extLst>
              <a:ext uri="{28A0092B-C50C-407E-A947-70E740481C1C}">
                <a14:useLocalDpi xmlns="" xmlns:a14="http://schemas.microsoft.com/office/drawing/2010/main"/>
              </a:ext>
            </a:extLst>
          </a:blip>
          <a:srcRect/>
          <a:stretch/>
        </p:blipFill>
        <p:spPr>
          <a:xfrm>
            <a:off x="6913265" y="3074507"/>
            <a:ext cx="1523181" cy="1498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3061252"/>
            <a:ext cx="1500808" cy="1475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46" y="2929556"/>
            <a:ext cx="4837113" cy="681037"/>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 xmlns:p14="http://schemas.microsoft.com/office/powerpoint/2010/main" val="4903275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06" fill="hold"/>
                                        <p:tgtEl>
                                          <p:spTgt spid="12"/>
                                        </p:tgtEl>
                                      </p:cBhvr>
                                    </p:cmd>
                                  </p:childTnLst>
                                </p:cTn>
                              </p:par>
                              <p:par>
                                <p:cTn id="7" presetID="10"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childTnLst>
                                </p:cTn>
                              </p:par>
                              <p:par>
                                <p:cTn id="10" presetID="53" presetClass="entr" presetSubtype="0" fill="hold"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par>
                                <p:cTn id="15" presetID="53" presetClass="entr" presetSubtype="0" fill="hold" nodeType="withEffect">
                                  <p:stCondLst>
                                    <p:cond delay="2000"/>
                                  </p:stCondLst>
                                  <p:childTnLst>
                                    <p:set>
                                      <p:cBhvr>
                                        <p:cTn id="16" dur="1" fill="hold">
                                          <p:stCondLst>
                                            <p:cond delay="0"/>
                                          </p:stCondLst>
                                        </p:cTn>
                                        <p:tgtEl>
                                          <p:spTgt spid="10">
                                            <p:bg/>
                                          </p:spTgt>
                                        </p:tgtEl>
                                        <p:attrNameLst>
                                          <p:attrName>style.visibility</p:attrName>
                                        </p:attrNameLst>
                                      </p:cBhvr>
                                      <p:to>
                                        <p:strVal val="visible"/>
                                      </p:to>
                                    </p:set>
                                    <p:anim calcmode="lin" valueType="num">
                                      <p:cBhvr>
                                        <p:cTn id="17" dur="2000" fill="hold"/>
                                        <p:tgtEl>
                                          <p:spTgt spid="10">
                                            <p:bg/>
                                          </p:spTgt>
                                        </p:tgtEl>
                                        <p:attrNameLst>
                                          <p:attrName>ppt_w</p:attrName>
                                        </p:attrNameLst>
                                      </p:cBhvr>
                                      <p:tavLst>
                                        <p:tav tm="0">
                                          <p:val>
                                            <p:fltVal val="0"/>
                                          </p:val>
                                        </p:tav>
                                        <p:tav tm="100000">
                                          <p:val>
                                            <p:strVal val="#ppt_w"/>
                                          </p:val>
                                        </p:tav>
                                      </p:tavLst>
                                    </p:anim>
                                    <p:anim calcmode="lin" valueType="num">
                                      <p:cBhvr>
                                        <p:cTn id="18" dur="2000" fill="hold"/>
                                        <p:tgtEl>
                                          <p:spTgt spid="10">
                                            <p:bg/>
                                          </p:spTgt>
                                        </p:tgtEl>
                                        <p:attrNameLst>
                                          <p:attrName>ppt_h</p:attrName>
                                        </p:attrNameLst>
                                      </p:cBhvr>
                                      <p:tavLst>
                                        <p:tav tm="0">
                                          <p:val>
                                            <p:fltVal val="0"/>
                                          </p:val>
                                        </p:tav>
                                        <p:tav tm="100000">
                                          <p:val>
                                            <p:strVal val="#ppt_h"/>
                                          </p:val>
                                        </p:tav>
                                      </p:tavLst>
                                    </p:anim>
                                    <p:animEffect transition="in" filter="fade">
                                      <p:cBhvr>
                                        <p:cTn id="19" dur="2000"/>
                                        <p:tgtEl>
                                          <p:spTgt spid="10">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repeatCount="indefinite" fill="hold" display="0">
                  <p:stCondLst>
                    <p:cond delay="indefinite"/>
                  </p:stCondLst>
                </p:cTn>
                <p:tgtEl>
                  <p:spTgt spid="12"/>
                </p:tgtEl>
              </p:cMediaNode>
            </p:video>
          </p:childTnLst>
        </p:cTn>
      </p:par>
    </p:tnLst>
    <p:bldLst>
      <p:bldP spid="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17" name="Footer Placeholder 16"/>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29" name="Slide Number Placeholder 28"/>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pic>
        <p:nvPicPr>
          <p:cNvPr id="16" name="Waves.mp4">
            <a:hlinkClick r:id="" action="ppaction://media"/>
          </p:cNvPr>
          <p:cNvPicPr>
            <a:picLocks/>
          </p:cNvPicPr>
          <p:nvPr userDrawn="1">
            <a:videoFile r:link="rId1"/>
            <p:extLst>
              <p:ext uri="{DAA4B4D4-6D71-4841-9C94-3DE7FCFB9230}">
                <p14:media xmlns="" xmlns:p14="http://schemas.microsoft.com/office/powerpoint/2010/main" r:embed="rId5"/>
              </p:ext>
            </p:extLst>
          </p:nvPr>
        </p:nvPicPr>
        <p:blipFill>
          <a:blip r:embed="rId6" cstate="print"/>
          <a:stretch>
            <a:fillRect/>
          </a:stretch>
        </p:blipFill>
        <p:spPr>
          <a:xfrm>
            <a:off x="0" y="3"/>
            <a:ext cx="9144000" cy="6857999"/>
          </a:xfrm>
          <a:prstGeom prst="rect">
            <a:avLst/>
          </a:prstGeom>
        </p:spPr>
      </p:pic>
      <p:sp>
        <p:nvSpPr>
          <p:cNvPr id="18" name="Rectangle 17"/>
          <p:cNvSpPr/>
          <p:nvPr userDrawn="1"/>
        </p:nvSpPr>
        <p:spPr>
          <a:xfrm>
            <a:off x="3886200" y="0"/>
            <a:ext cx="4114800" cy="68580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pic>
        <p:nvPicPr>
          <p:cNvPr id="19" name="Picture 18"/>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2164448" y="500521"/>
            <a:ext cx="2255157" cy="2008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GettyImages_200300145-001.jpg"/>
          <p:cNvPicPr>
            <a:picLocks noChangeAspect="1"/>
          </p:cNvPicPr>
          <p:nvPr userDrawn="1"/>
        </p:nvPicPr>
        <p:blipFill>
          <a:blip r:embed="rId8" cstate="print"/>
          <a:srcRect/>
          <a:stretch>
            <a:fillRect/>
          </a:stretch>
        </p:blipFill>
        <p:spPr>
          <a:xfrm>
            <a:off x="7029114" y="500521"/>
            <a:ext cx="2231136" cy="2002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6"/>
                                        </p:tgtEl>
                                      </p:cBhvr>
                                    </p:cmd>
                                  </p:childTnLst>
                                </p:cTn>
                              </p:par>
                              <p:par>
                                <p:cTn id="7" presetID="2" presetClass="entr" presetSubtype="8"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0-#ppt_w/2"/>
                                          </p:val>
                                        </p:tav>
                                        <p:tav tm="100000">
                                          <p:val>
                                            <p:strVal val="#ppt_x"/>
                                          </p:val>
                                        </p:tav>
                                      </p:tavLst>
                                    </p:anim>
                                    <p:anim calcmode="lin" valueType="num">
                                      <p:cBhvr additive="base">
                                        <p:cTn id="1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6"/>
                </p:tgtEl>
              </p:cMediaNode>
            </p:video>
          </p:childTnLst>
        </p:cTn>
      </p:par>
    </p:tnLst>
    <p:bldLst>
      <p:bldP spid="1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pPr defTabSz="914400"/>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pPr defTabSz="914400"/>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pPr defTabSz="914400"/>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17" name="Footer Placeholder 16"/>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29" name="Slide Number Placeholder 28"/>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pic>
        <p:nvPicPr>
          <p:cNvPr id="16" name="Waves.mp4">
            <a:hlinkClick r:id="" action="ppaction://media"/>
          </p:cNvPr>
          <p:cNvPicPr>
            <a:picLocks/>
          </p:cNvPicPr>
          <p:nvPr userDrawn="1">
            <a:videoFile r:link="rId1"/>
            <p:extLst>
              <p:ext uri="{DAA4B4D4-6D71-4841-9C94-3DE7FCFB9230}">
                <p14:media xmlns="" xmlns:p14="http://schemas.microsoft.com/office/powerpoint/2010/main" r:embed="rId5"/>
              </p:ext>
            </p:extLst>
          </p:nvPr>
        </p:nvPicPr>
        <p:blipFill>
          <a:blip r:embed="rId6" cstate="print"/>
          <a:stretch>
            <a:fillRect/>
          </a:stretch>
        </p:blipFill>
        <p:spPr>
          <a:xfrm>
            <a:off x="0" y="3"/>
            <a:ext cx="9144000" cy="6857999"/>
          </a:xfrm>
          <a:prstGeom prst="rect">
            <a:avLst/>
          </a:prstGeom>
        </p:spPr>
      </p:pic>
      <p:sp>
        <p:nvSpPr>
          <p:cNvPr id="18" name="Rectangle 17"/>
          <p:cNvSpPr/>
          <p:nvPr userDrawn="1"/>
        </p:nvSpPr>
        <p:spPr>
          <a:xfrm>
            <a:off x="3886200" y="0"/>
            <a:ext cx="4114800" cy="68580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a:endParaRPr>
          </a:p>
        </p:txBody>
      </p:sp>
      <p:pic>
        <p:nvPicPr>
          <p:cNvPr id="19" name="Picture 18"/>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2164448" y="500521"/>
            <a:ext cx="2255157" cy="2008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GettyImages_200300145-001.jpg"/>
          <p:cNvPicPr>
            <a:picLocks noChangeAspect="1"/>
          </p:cNvPicPr>
          <p:nvPr userDrawn="1"/>
        </p:nvPicPr>
        <p:blipFill>
          <a:blip r:embed="rId8" cstate="print"/>
          <a:srcRect/>
          <a:stretch>
            <a:fillRect/>
          </a:stretch>
        </p:blipFill>
        <p:spPr>
          <a:xfrm>
            <a:off x="7029114" y="500521"/>
            <a:ext cx="2231136" cy="2002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6" fill="hold"/>
                                        <p:tgtEl>
                                          <p:spTgt spid="16"/>
                                        </p:tgtEl>
                                      </p:cBhvr>
                                    </p:cmd>
                                  </p:childTnLst>
                                </p:cTn>
                              </p:par>
                              <p:par>
                                <p:cTn id="7" presetID="2" presetClass="entr" presetSubtype="8"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0-#ppt_w/2"/>
                                          </p:val>
                                        </p:tav>
                                        <p:tav tm="100000">
                                          <p:val>
                                            <p:strVal val="#ppt_x"/>
                                          </p:val>
                                        </p:tav>
                                      </p:tavLst>
                                    </p:anim>
                                    <p:anim calcmode="lin" valueType="num">
                                      <p:cBhvr additive="base">
                                        <p:cTn id="1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6"/>
                </p:tgtEl>
              </p:cMediaNode>
            </p:video>
          </p:childTnLst>
        </p:cTn>
      </p:par>
    </p:tnLst>
    <p:bldLst>
      <p:bldP spid="1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pPr defTabSz="914400"/>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pPr defTabSz="914400"/>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pPr defTabSz="914400"/>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0C817505-E79A-4CE3-955B-46529E59C72C}" type="datetimeFigureOut">
              <a:rPr lang="en-US" smtClean="0">
                <a:solidFill>
                  <a:prstClr val="black">
                    <a:tint val="75000"/>
                  </a:prstClr>
                </a:solidFill>
                <a:latin typeface="Arial"/>
              </a:rPr>
              <a:pPr/>
              <a:t>11/7/2018</a:t>
            </a:fld>
            <a:endParaRPr lang="en-US">
              <a:solidFill>
                <a:prstClr val="black">
                  <a:tint val="75000"/>
                </a:prstClr>
              </a:solidFill>
              <a:latin typeface="Aria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4D8284DC-B054-45EA-B030-034005E6E510}"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914400"/>
            <a:endParaRPr lang="en-US">
              <a:solidFill>
                <a:prstClr val="black">
                  <a:tint val="75000"/>
                </a:prstClr>
              </a:solidFill>
              <a:latin typeface="Aria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Tree>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681" r:id="rId12"/>
    <p:sldLayoutId id="2147483666" r:id="rId13"/>
  </p:sldLayoutIdLst>
  <p:transition spd="slow">
    <p:fade/>
  </p:transition>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914400"/>
            <a:endParaRPr lang="en-US">
              <a:solidFill>
                <a:prstClr val="black">
                  <a:tint val="75000"/>
                </a:prstClr>
              </a:solidFill>
              <a:latin typeface="Aria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Tree>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slow">
    <p:fade/>
  </p:transition>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defTabSz="914400"/>
            <a:fld id="{0C817505-E79A-4CE3-955B-46529E59C72C}" type="datetimeFigureOut">
              <a:rPr lang="en-US" smtClean="0">
                <a:solidFill>
                  <a:prstClr val="black">
                    <a:tint val="75000"/>
                  </a:prstClr>
                </a:solidFill>
                <a:latin typeface="Arial"/>
              </a:rPr>
              <a:pPr defTabSz="914400"/>
              <a:t>11/7/2018</a:t>
            </a:fld>
            <a:endParaRPr lang="en-US">
              <a:solidFill>
                <a:prstClr val="black">
                  <a:tint val="75000"/>
                </a:prstClr>
              </a:solidFill>
              <a:latin typeface="Aria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defTabSz="914400"/>
            <a:endParaRPr lang="en-US">
              <a:solidFill>
                <a:prstClr val="black">
                  <a:tint val="75000"/>
                </a:prstClr>
              </a:solidFill>
              <a:latin typeface="Aria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defTabSz="914400"/>
            <a:fld id="{4D8284DC-B054-45EA-B030-034005E6E510}" type="slidenum">
              <a:rPr lang="en-US" smtClean="0">
                <a:solidFill>
                  <a:prstClr val="black">
                    <a:tint val="75000"/>
                  </a:prstClr>
                </a:solidFill>
                <a:latin typeface="Arial"/>
              </a:rPr>
              <a:pPr defTabSz="914400"/>
              <a:t>‹#›</a:t>
            </a:fld>
            <a:endParaRPr lang="en-US">
              <a:solidFill>
                <a:prstClr val="black">
                  <a:tint val="75000"/>
                </a:prstClr>
              </a:solidFill>
              <a:latin typeface="Arial"/>
            </a:endParaRPr>
          </a:p>
        </p:txBody>
      </p:sp>
    </p:spTree>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spd="slow">
    <p:fade/>
  </p:transition>
  <p:timing>
    <p:tnLst>
      <p:par>
        <p:cTn id="1" dur="indefinite" restart="never" nodeType="tmRoot"/>
      </p:par>
    </p:tnLst>
  </p:timing>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ogle.com/url?sa=i&amp;rct=j&amp;q=&amp;esrc=s&amp;source=images&amp;cd=&amp;cad=rja&amp;uact=8&amp;ved=2ahUKEwjC8eCzg7veAhUQYxoKHdRPAsUQjRx6BAgBEAU&amp;url=https://slideplayer.com/slide/11698366/&amp;psig=AOvVaw3P8FyW6KLTG2pi9JDoJVa6&amp;ust=154143080939007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51.emf"/><Relationship Id="rId4"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4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5.emf"/><Relationship Id="rId4" Type="http://schemas.openxmlformats.org/officeDocument/2006/relationships/image" Target="../media/image84.emf"/></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rot="16200000">
            <a:off x="3179691" y="5416480"/>
            <a:ext cx="10320671" cy="673402"/>
            <a:chOff x="1864355" y="3189768"/>
            <a:chExt cx="7740503" cy="673402"/>
          </a:xfrm>
        </p:grpSpPr>
        <p:sp>
          <p:nvSpPr>
            <p:cNvPr id="7" name="Chevron 6"/>
            <p:cNvSpPr/>
            <p:nvPr/>
          </p:nvSpPr>
          <p:spPr>
            <a:xfrm>
              <a:off x="2340529" y="3189768"/>
              <a:ext cx="7250039" cy="190021"/>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sp>
          <p:nvSpPr>
            <p:cNvPr id="8" name="Chevron 7"/>
            <p:cNvSpPr/>
            <p:nvPr/>
          </p:nvSpPr>
          <p:spPr>
            <a:xfrm>
              <a:off x="1864355" y="3673149"/>
              <a:ext cx="7740502" cy="190021"/>
            </a:xfrm>
            <a:prstGeom prst="chevron">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sp>
          <p:nvSpPr>
            <p:cNvPr id="9" name="Chevron 8"/>
            <p:cNvSpPr/>
            <p:nvPr/>
          </p:nvSpPr>
          <p:spPr>
            <a:xfrm>
              <a:off x="2096057" y="3431460"/>
              <a:ext cx="7508801" cy="190021"/>
            </a:xfrm>
            <a:prstGeom prst="chevr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grpSp>
      <p:sp>
        <p:nvSpPr>
          <p:cNvPr id="10" name="Title 1"/>
          <p:cNvSpPr txBox="1">
            <a:spLocks noGrp="1"/>
          </p:cNvSpPr>
          <p:nvPr>
            <p:ph type="ctrTitle"/>
          </p:nvPr>
        </p:nvSpPr>
        <p:spPr>
          <a:xfrm>
            <a:off x="612588" y="1915782"/>
            <a:ext cx="6783294" cy="147002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algn="ctr"/>
            <a:endParaRPr lang="en-US" sz="2400" dirty="0">
              <a:effectLst/>
              <a:latin typeface="Constantia"/>
              <a:cs typeface="Constantia"/>
            </a:endParaRPr>
          </a:p>
        </p:txBody>
      </p:sp>
      <p:sp>
        <p:nvSpPr>
          <p:cNvPr id="4" name="Subtitle 3"/>
          <p:cNvSpPr>
            <a:spLocks noGrp="1"/>
          </p:cNvSpPr>
          <p:nvPr>
            <p:ph type="subTitle" idx="1"/>
          </p:nvPr>
        </p:nvSpPr>
        <p:spPr>
          <a:xfrm>
            <a:off x="2336536" y="3940176"/>
            <a:ext cx="3589405" cy="1132416"/>
          </a:xfrm>
        </p:spPr>
        <p:txBody>
          <a:bodyPr>
            <a:noAutofit/>
          </a:bodyPr>
          <a:lstStyle/>
          <a:p>
            <a:pPr algn="ctr"/>
            <a:r>
              <a:rPr lang="en-US" sz="2000" dirty="0" smtClean="0">
                <a:latin typeface="Constantia"/>
                <a:cs typeface="Constantia"/>
              </a:rPr>
              <a:t>Husam Marashi</a:t>
            </a:r>
          </a:p>
          <a:p>
            <a:pPr algn="ctr"/>
            <a:r>
              <a:rPr lang="en-US" sz="2000" dirty="0" smtClean="0">
                <a:latin typeface="Constantia"/>
                <a:cs typeface="Constantia"/>
              </a:rPr>
              <a:t>Consultant Clinical Oncologist</a:t>
            </a:r>
          </a:p>
          <a:p>
            <a:pPr algn="ctr"/>
            <a:r>
              <a:rPr lang="en-US" sz="2000" dirty="0" smtClean="0">
                <a:latin typeface="Constantia"/>
                <a:cs typeface="Constantia"/>
              </a:rPr>
              <a:t>The Beatson West of Scotland cancer Centre</a:t>
            </a:r>
          </a:p>
          <a:p>
            <a:pPr algn="ctr"/>
            <a:r>
              <a:rPr lang="en-US" sz="2000" dirty="0" smtClean="0">
                <a:latin typeface="Constantia"/>
                <a:cs typeface="Constantia"/>
              </a:rPr>
              <a:t>Glasgow / Scotland</a:t>
            </a:r>
            <a:endParaRPr lang="en-US" sz="2000" dirty="0">
              <a:latin typeface="Constantia"/>
              <a:cs typeface="Constantia"/>
            </a:endParaRPr>
          </a:p>
        </p:txBody>
      </p:sp>
      <p:sp>
        <p:nvSpPr>
          <p:cNvPr id="3" name="Rectangle 2"/>
          <p:cNvSpPr/>
          <p:nvPr/>
        </p:nvSpPr>
        <p:spPr>
          <a:xfrm>
            <a:off x="224496" y="465758"/>
            <a:ext cx="7171386" cy="1200329"/>
          </a:xfrm>
          <a:prstGeom prst="rect">
            <a:avLst/>
          </a:prstGeom>
          <a:noFill/>
        </p:spPr>
        <p:txBody>
          <a:bodyPr wrap="square" lIns="91440" tIns="45720" rIns="91440" bIns="45720">
            <a:spAutoFit/>
          </a:bodyPr>
          <a:lstStyle/>
          <a:p>
            <a:pPr algn="ctr"/>
            <a:r>
              <a:rPr lang="en-GB" sz="3600" b="1" dirty="0" smtClean="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Constantia"/>
                <a:cs typeface="Constantia"/>
              </a:rPr>
              <a:t>Bridging Gaps in Oncology</a:t>
            </a:r>
          </a:p>
          <a:p>
            <a:pPr algn="ctr"/>
            <a:r>
              <a:rPr lang="en-GB" sz="3600" b="1" dirty="0" smtClean="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Constantia"/>
                <a:cs typeface="Constantia"/>
              </a:rPr>
              <a:t>Cairo 2018</a:t>
            </a:r>
            <a:endParaRPr lang="en-GB" sz="3600" b="1"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Constantia"/>
              <a:cs typeface="Constantia"/>
            </a:endParaRPr>
          </a:p>
        </p:txBody>
      </p:sp>
    </p:spTree>
    <p:extLst>
      <p:ext uri="{BB962C8B-B14F-4D97-AF65-F5344CB8AC3E}">
        <p14:creationId xmlns="" xmlns:p14="http://schemas.microsoft.com/office/powerpoint/2010/main" val="1720205063"/>
      </p:ext>
    </p:extLst>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Radiotherapy value</a:t>
            </a:r>
            <a:endParaRPr lang="en-GB" dirty="0"/>
          </a:p>
        </p:txBody>
      </p:sp>
      <p:sp>
        <p:nvSpPr>
          <p:cNvPr id="3" name="Content Placeholder 2"/>
          <p:cNvSpPr>
            <a:spLocks noGrp="1"/>
          </p:cNvSpPr>
          <p:nvPr>
            <p:ph idx="1"/>
          </p:nvPr>
        </p:nvSpPr>
        <p:spPr/>
        <p:txBody>
          <a:bodyPr/>
          <a:lstStyle/>
          <a:p>
            <a:r>
              <a:rPr lang="en-GB" sz="3200" dirty="0" smtClean="0"/>
              <a:t>EORTC 10792</a:t>
            </a:r>
          </a:p>
          <a:p>
            <a:endParaRPr lang="en-GB" dirty="0" smtClean="0"/>
          </a:p>
          <a:p>
            <a:r>
              <a:rPr lang="en-GB" dirty="0" smtClean="0"/>
              <a:t>Initiated 1979</a:t>
            </a:r>
          </a:p>
          <a:p>
            <a:r>
              <a:rPr lang="en-GB" dirty="0" smtClean="0"/>
              <a:t>Inoperable BC</a:t>
            </a:r>
          </a:p>
          <a:p>
            <a:r>
              <a:rPr lang="en-GB" dirty="0" smtClean="0"/>
              <a:t>410 patients</a:t>
            </a:r>
          </a:p>
        </p:txBody>
      </p:sp>
      <p:pic>
        <p:nvPicPr>
          <p:cNvPr id="4" name="Picture 3" descr="https://ars.els-cdn.com/content/image/1-s2.0-S0167814016343845-gr1.jpg"/>
          <p:cNvPicPr/>
          <p:nvPr/>
        </p:nvPicPr>
        <p:blipFill>
          <a:blip r:embed="rId3"/>
          <a:srcRect/>
          <a:stretch>
            <a:fillRect/>
          </a:stretch>
        </p:blipFill>
        <p:spPr bwMode="auto">
          <a:xfrm>
            <a:off x="3975038" y="1328652"/>
            <a:ext cx="4436745" cy="372935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54864"/>
            <a:ext cx="7772400" cy="914400"/>
          </a:xfrm>
        </p:spPr>
        <p:txBody>
          <a:bodyPr>
            <a:normAutofit fontScale="90000"/>
          </a:bodyPr>
          <a:lstStyle/>
          <a:p>
            <a:r>
              <a:rPr lang="en-GB" dirty="0" smtClean="0"/>
              <a:t>Radiotherapy value</a:t>
            </a:r>
            <a:br>
              <a:rPr lang="en-GB" dirty="0" smtClean="0"/>
            </a:br>
            <a:r>
              <a:rPr lang="en-GB" dirty="0" smtClean="0"/>
              <a:t>Mastectomy Versus BCT </a:t>
            </a:r>
            <a:endParaRPr lang="en-GB" dirty="0"/>
          </a:p>
        </p:txBody>
      </p:sp>
      <p:sp>
        <p:nvSpPr>
          <p:cNvPr id="3" name="Content Placeholder 2"/>
          <p:cNvSpPr>
            <a:spLocks noGrp="1"/>
          </p:cNvSpPr>
          <p:nvPr>
            <p:ph idx="1"/>
          </p:nvPr>
        </p:nvSpPr>
        <p:spPr>
          <a:xfrm>
            <a:off x="624840" y="1783560"/>
            <a:ext cx="4800600" cy="3672360"/>
          </a:xfrm>
        </p:spPr>
        <p:txBody>
          <a:bodyPr>
            <a:normAutofit fontScale="92500"/>
          </a:bodyPr>
          <a:lstStyle/>
          <a:p>
            <a:r>
              <a:rPr lang="en-GB" sz="3200" dirty="0" smtClean="0"/>
              <a:t>EORTC 10801</a:t>
            </a:r>
          </a:p>
          <a:p>
            <a:pPr>
              <a:buFont typeface="Courier New" pitchFamily="49" charset="0"/>
              <a:buChar char="o"/>
            </a:pPr>
            <a:r>
              <a:rPr lang="en-GB" dirty="0" smtClean="0"/>
              <a:t>Initiated 1980</a:t>
            </a:r>
          </a:p>
          <a:p>
            <a:pPr>
              <a:buFont typeface="Courier New" pitchFamily="49" charset="0"/>
              <a:buChar char="o"/>
            </a:pPr>
            <a:r>
              <a:rPr lang="en-GB" dirty="0" smtClean="0"/>
              <a:t>&gt;=2cm or </a:t>
            </a:r>
            <a:r>
              <a:rPr lang="en-GB" dirty="0" err="1" smtClean="0"/>
              <a:t>LN+ve</a:t>
            </a:r>
            <a:r>
              <a:rPr lang="en-GB" dirty="0" smtClean="0"/>
              <a:t>(mostly stage II)</a:t>
            </a:r>
          </a:p>
          <a:p>
            <a:pPr>
              <a:buFont typeface="Courier New" pitchFamily="49" charset="0"/>
              <a:buChar char="o"/>
            </a:pPr>
            <a:r>
              <a:rPr lang="en-GB" dirty="0" smtClean="0"/>
              <a:t>868 patients</a:t>
            </a:r>
          </a:p>
          <a:p>
            <a:pPr>
              <a:buFont typeface="Courier New" pitchFamily="49" charset="0"/>
              <a:buChar char="o"/>
            </a:pPr>
            <a:r>
              <a:rPr lang="en-GB" dirty="0" smtClean="0"/>
              <a:t>BCT+XRT Vs MST</a:t>
            </a:r>
          </a:p>
          <a:p>
            <a:pPr>
              <a:buFont typeface="Courier New" pitchFamily="49" charset="0"/>
              <a:buChar char="o"/>
            </a:pPr>
            <a:r>
              <a:rPr lang="en-GB" dirty="0" smtClean="0"/>
              <a:t>XRT= 50 </a:t>
            </a:r>
            <a:r>
              <a:rPr lang="en-GB" dirty="0" err="1" smtClean="0"/>
              <a:t>Gy</a:t>
            </a:r>
            <a:r>
              <a:rPr lang="en-GB" dirty="0" smtClean="0"/>
              <a:t>  with 25Gy boost</a:t>
            </a:r>
          </a:p>
          <a:p>
            <a:endParaRPr lang="en-GB" sz="3200" dirty="0" smtClean="0"/>
          </a:p>
        </p:txBody>
      </p:sp>
      <p:pic>
        <p:nvPicPr>
          <p:cNvPr id="5" name="Picture 4" descr="eortc 10801.jpg"/>
          <p:cNvPicPr>
            <a:picLocks noChangeAspect="1"/>
          </p:cNvPicPr>
          <p:nvPr/>
        </p:nvPicPr>
        <p:blipFill>
          <a:blip r:embed="rId3"/>
          <a:stretch>
            <a:fillRect/>
          </a:stretch>
        </p:blipFill>
        <p:spPr>
          <a:xfrm>
            <a:off x="5708744" y="1047492"/>
            <a:ext cx="3435256" cy="2441543"/>
          </a:xfrm>
          <a:prstGeom prst="rect">
            <a:avLst/>
          </a:prstGeom>
        </p:spPr>
      </p:pic>
      <p:pic>
        <p:nvPicPr>
          <p:cNvPr id="6" name="Picture 5" descr="eortc 10801 OS.jpg"/>
          <p:cNvPicPr>
            <a:picLocks noChangeAspect="1"/>
          </p:cNvPicPr>
          <p:nvPr/>
        </p:nvPicPr>
        <p:blipFill>
          <a:blip r:embed="rId4"/>
          <a:stretch>
            <a:fillRect/>
          </a:stretch>
        </p:blipFill>
        <p:spPr>
          <a:xfrm>
            <a:off x="5658271" y="4406676"/>
            <a:ext cx="3485729" cy="2451324"/>
          </a:xfrm>
          <a:prstGeom prst="rect">
            <a:avLst/>
          </a:prstGeom>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Meta-analysis EBCTCG </a:t>
            </a:r>
            <a:br>
              <a:rPr lang="en-GB" dirty="0" smtClean="0"/>
            </a:br>
            <a:endParaRPr lang="en-GB" dirty="0"/>
          </a:p>
        </p:txBody>
      </p:sp>
      <p:pic>
        <p:nvPicPr>
          <p:cNvPr id="79874" name="Picture 2" descr="https://ars.els-cdn.com/content/image/1-s2.0-S0140673605678877-gr2.gif"/>
          <p:cNvPicPr>
            <a:picLocks noGrp="1" noChangeAspect="1" noChangeArrowheads="1"/>
          </p:cNvPicPr>
          <p:nvPr>
            <p:ph idx="1"/>
          </p:nvPr>
        </p:nvPicPr>
        <p:blipFill>
          <a:blip r:embed="rId2"/>
          <a:srcRect/>
          <a:stretch>
            <a:fillRect/>
          </a:stretch>
        </p:blipFill>
        <p:spPr bwMode="auto">
          <a:xfrm>
            <a:off x="3865178" y="1362239"/>
            <a:ext cx="5278822" cy="5495761"/>
          </a:xfrm>
          <a:prstGeom prst="rect">
            <a:avLst/>
          </a:prstGeom>
          <a:noFill/>
        </p:spPr>
      </p:pic>
      <p:sp>
        <p:nvSpPr>
          <p:cNvPr id="5" name="Rectangle 4"/>
          <p:cNvSpPr/>
          <p:nvPr/>
        </p:nvSpPr>
        <p:spPr>
          <a:xfrm>
            <a:off x="669303" y="6096000"/>
            <a:ext cx="3195875" cy="477054"/>
          </a:xfrm>
          <a:prstGeom prst="rect">
            <a:avLst/>
          </a:prstGeom>
        </p:spPr>
        <p:txBody>
          <a:bodyPr wrap="none">
            <a:spAutoFit/>
          </a:bodyPr>
          <a:lstStyle/>
          <a:p>
            <a:r>
              <a:rPr lang="en-GB" sz="2500" b="1" cap="small" dirty="0" smtClean="0">
                <a:solidFill>
                  <a:prstClr val="white"/>
                </a:solidFill>
                <a:effectLst>
                  <a:reflection blurRad="6350" stA="55000" endA="300" endPos="45500" dir="5400000" sy="-100000" algn="bl" rotWithShape="0"/>
                </a:effectLst>
                <a:latin typeface="Constantia" pitchFamily="18" charset="0"/>
                <a:ea typeface="+mj-ea"/>
                <a:cs typeface="+mj-cs"/>
              </a:rPr>
              <a:t>Clarke, Lancet 2005</a:t>
            </a:r>
            <a:endParaRPr lang="en-GB" dirty="0"/>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Meta-analysis EBCTCG </a:t>
            </a:r>
            <a:br>
              <a:rPr lang="en-GB" dirty="0" smtClean="0"/>
            </a:br>
            <a:endParaRPr lang="en-GB" dirty="0"/>
          </a:p>
        </p:txBody>
      </p:sp>
      <p:pic>
        <p:nvPicPr>
          <p:cNvPr id="83970" name="Picture 2" descr="https://ars.els-cdn.com/content/image/1-s2.0-S0140673605678877-gr3.gif"/>
          <p:cNvPicPr>
            <a:picLocks noGrp="1" noChangeAspect="1" noChangeArrowheads="1"/>
          </p:cNvPicPr>
          <p:nvPr>
            <p:ph idx="1"/>
          </p:nvPr>
        </p:nvPicPr>
        <p:blipFill>
          <a:blip r:embed="rId2"/>
          <a:srcRect/>
          <a:stretch>
            <a:fillRect/>
          </a:stretch>
        </p:blipFill>
        <p:spPr bwMode="auto">
          <a:xfrm>
            <a:off x="3546915" y="1426464"/>
            <a:ext cx="5597085" cy="5431537"/>
          </a:xfrm>
          <a:prstGeom prst="rect">
            <a:avLst/>
          </a:prstGeom>
          <a:noFill/>
        </p:spPr>
      </p:pic>
      <p:sp>
        <p:nvSpPr>
          <p:cNvPr id="5" name="Rectangle 4"/>
          <p:cNvSpPr/>
          <p:nvPr/>
        </p:nvSpPr>
        <p:spPr>
          <a:xfrm>
            <a:off x="394983" y="6156960"/>
            <a:ext cx="3195875" cy="477054"/>
          </a:xfrm>
          <a:prstGeom prst="rect">
            <a:avLst/>
          </a:prstGeom>
        </p:spPr>
        <p:txBody>
          <a:bodyPr wrap="none">
            <a:spAutoFit/>
          </a:bodyPr>
          <a:lstStyle/>
          <a:p>
            <a:r>
              <a:rPr lang="en-GB" sz="2500" b="1" cap="small" dirty="0" smtClean="0">
                <a:solidFill>
                  <a:prstClr val="white"/>
                </a:solidFill>
                <a:effectLst>
                  <a:reflection blurRad="6350" stA="55000" endA="300" endPos="45500" dir="5400000" sy="-100000" algn="bl" rotWithShape="0"/>
                </a:effectLst>
                <a:latin typeface="Constantia" pitchFamily="18" charset="0"/>
                <a:ea typeface="+mj-ea"/>
                <a:cs typeface="+mj-cs"/>
              </a:rPr>
              <a:t>Clarke, Lancet 2005</a:t>
            </a:r>
            <a:endParaRPr lang="en-GB" dirty="0"/>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782" y="810596"/>
            <a:ext cx="4228937" cy="3049168"/>
          </a:xfrm>
          <a:prstGeom prst="rect">
            <a:avLst/>
          </a:prstGeom>
          <a:solidFill>
            <a:srgbClr val="FFFFFF"/>
          </a:solidFill>
        </p:spPr>
      </p:pic>
      <p:pic>
        <p:nvPicPr>
          <p:cNvPr id="3" name="Picture 2"/>
          <p:cNvPicPr>
            <a:picLocks noChangeAspect="1"/>
          </p:cNvPicPr>
          <p:nvPr/>
        </p:nvPicPr>
        <p:blipFill>
          <a:blip r:embed="rId4"/>
          <a:stretch>
            <a:fillRect/>
          </a:stretch>
        </p:blipFill>
        <p:spPr>
          <a:xfrm>
            <a:off x="4513372" y="810596"/>
            <a:ext cx="4325827" cy="3049168"/>
          </a:xfrm>
          <a:prstGeom prst="rect">
            <a:avLst/>
          </a:prstGeom>
          <a:solidFill>
            <a:srgbClr val="FFFFFF"/>
          </a:solidFill>
        </p:spPr>
      </p:pic>
      <p:pic>
        <p:nvPicPr>
          <p:cNvPr id="4" name="Picture 3"/>
          <p:cNvPicPr>
            <a:picLocks noChangeAspect="1"/>
          </p:cNvPicPr>
          <p:nvPr/>
        </p:nvPicPr>
        <p:blipFill>
          <a:blip r:embed="rId5"/>
          <a:stretch>
            <a:fillRect/>
          </a:stretch>
        </p:blipFill>
        <p:spPr>
          <a:xfrm>
            <a:off x="1604576" y="3940830"/>
            <a:ext cx="5778500" cy="2570285"/>
          </a:xfrm>
          <a:prstGeom prst="rect">
            <a:avLst/>
          </a:prstGeom>
          <a:solidFill>
            <a:srgbClr val="FFFFFF"/>
          </a:solidFill>
        </p:spPr>
      </p:pic>
      <p:sp>
        <p:nvSpPr>
          <p:cNvPr id="7" name="Rectangle 6"/>
          <p:cNvSpPr/>
          <p:nvPr/>
        </p:nvSpPr>
        <p:spPr>
          <a:xfrm>
            <a:off x="5589204" y="6581001"/>
            <a:ext cx="2229847" cy="276999"/>
          </a:xfrm>
          <a:prstGeom prst="rect">
            <a:avLst/>
          </a:prstGeom>
        </p:spPr>
        <p:txBody>
          <a:bodyPr wrap="none">
            <a:spAutoFit/>
          </a:bodyPr>
          <a:lstStyle/>
          <a:p>
            <a:r>
              <a:rPr lang="fr-FR" baseline="30000" dirty="0">
                <a:solidFill>
                  <a:srgbClr val="FFFFFF"/>
                </a:solidFill>
                <a:latin typeface="Arial"/>
              </a:rPr>
              <a:t>Lancet 2005; 366: 2087–2106</a:t>
            </a:r>
            <a:endParaRPr lang="en-US" dirty="0">
              <a:solidFill>
                <a:srgbClr val="FFFFFF"/>
              </a:solidFill>
              <a:latin typeface="Arial"/>
            </a:endParaRPr>
          </a:p>
        </p:txBody>
      </p:sp>
    </p:spTree>
    <p:extLst>
      <p:ext uri="{BB962C8B-B14F-4D97-AF65-F5344CB8AC3E}">
        <p14:creationId xmlns="" xmlns:p14="http://schemas.microsoft.com/office/powerpoint/2010/main" val="2160855165"/>
      </p:ext>
    </p:extLst>
  </p:cSld>
  <p:clrMapOvr>
    <a:masterClrMapping/>
  </p:clrMapOvr>
  <p:transition spd="slow">
    <p:push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19" y="0"/>
            <a:ext cx="8336280" cy="1133856"/>
          </a:xfrm>
        </p:spPr>
        <p:txBody>
          <a:bodyPr>
            <a:noAutofit/>
          </a:bodyPr>
          <a:lstStyle/>
          <a:p>
            <a:r>
              <a:rPr lang="en-US" sz="1600" b="0" dirty="0">
                <a:latin typeface="Arial Black" pitchFamily="34" charset="0"/>
                <a:ea typeface="Arial Unicode MS" pitchFamily="34" charset="-128"/>
                <a:cs typeface="Arial Unicode MS" pitchFamily="34" charset="-128"/>
              </a:rPr>
              <a:t>Effect of radiotherapy after mastectomy and axillary surgery on 10-year recurrence and 20-year breast cancer mortality: meta-analysis of individual patient data for 8135 women in 22 randomised trials </a:t>
            </a:r>
            <a:br>
              <a:rPr lang="en-US" sz="1600" b="0" dirty="0">
                <a:latin typeface="Arial Black" pitchFamily="34" charset="0"/>
                <a:ea typeface="Arial Unicode MS" pitchFamily="34" charset="-128"/>
                <a:cs typeface="Arial Unicode MS" pitchFamily="34" charset="-128"/>
              </a:rPr>
            </a:br>
            <a:r>
              <a:rPr lang="en-US" sz="1600" b="0" dirty="0">
                <a:solidFill>
                  <a:srgbClr val="FF0000"/>
                </a:solidFill>
                <a:latin typeface="Arial Black" pitchFamily="34" charset="0"/>
                <a:ea typeface="Arial Unicode MS" pitchFamily="34" charset="-128"/>
                <a:cs typeface="Arial Unicode MS" pitchFamily="34" charset="-128"/>
              </a:rPr>
              <a:t>EBCTCG (Early Breast Cancer </a:t>
            </a:r>
            <a:r>
              <a:rPr lang="en-US" sz="1600" b="0" dirty="0" err="1">
                <a:solidFill>
                  <a:srgbClr val="FF0000"/>
                </a:solidFill>
                <a:latin typeface="Arial Black" pitchFamily="34" charset="0"/>
                <a:ea typeface="Arial Unicode MS" pitchFamily="34" charset="-128"/>
                <a:cs typeface="Arial Unicode MS" pitchFamily="34" charset="-128"/>
              </a:rPr>
              <a:t>Trialists</a:t>
            </a:r>
            <a:r>
              <a:rPr lang="en-US" sz="1600" b="0" dirty="0">
                <a:solidFill>
                  <a:srgbClr val="FF0000"/>
                </a:solidFill>
                <a:latin typeface="Arial Black" pitchFamily="34" charset="0"/>
                <a:ea typeface="Arial Unicode MS" pitchFamily="34" charset="-128"/>
                <a:cs typeface="Arial Unicode MS" pitchFamily="34" charset="-128"/>
              </a:rPr>
              <a:t>’ Collaborative Group)* </a:t>
            </a:r>
            <a:r>
              <a:rPr lang="en-US" sz="1600" b="0" dirty="0" smtClean="0">
                <a:solidFill>
                  <a:srgbClr val="FF0000"/>
                </a:solidFill>
                <a:latin typeface="Arial Black" pitchFamily="34" charset="0"/>
                <a:ea typeface="Arial Unicode MS" pitchFamily="34" charset="-128"/>
                <a:cs typeface="Arial Unicode MS" pitchFamily="34" charset="-128"/>
              </a:rPr>
              <a:t> 2014</a:t>
            </a:r>
            <a:endParaRPr lang="en-US" sz="1600" b="0" dirty="0">
              <a:solidFill>
                <a:srgbClr val="FF0000"/>
              </a:solidFill>
              <a:latin typeface="Arial Black" pitchFamily="34" charset="0"/>
              <a:ea typeface="Arial Unicode MS" pitchFamily="34" charset="-128"/>
              <a:cs typeface="Arial Unicode MS" pitchFamily="34" charset="-128"/>
            </a:endParaRPr>
          </a:p>
        </p:txBody>
      </p:sp>
      <p:pic>
        <p:nvPicPr>
          <p:cNvPr id="4" name="Picture 3"/>
          <p:cNvPicPr>
            <a:picLocks noChangeAspect="1"/>
          </p:cNvPicPr>
          <p:nvPr/>
        </p:nvPicPr>
        <p:blipFill>
          <a:blip r:embed="rId3"/>
          <a:stretch>
            <a:fillRect/>
          </a:stretch>
        </p:blipFill>
        <p:spPr>
          <a:xfrm>
            <a:off x="426720" y="3352800"/>
            <a:ext cx="7010400" cy="3505200"/>
          </a:xfrm>
          <a:prstGeom prst="rect">
            <a:avLst/>
          </a:prstGeom>
        </p:spPr>
      </p:pic>
      <p:pic>
        <p:nvPicPr>
          <p:cNvPr id="5" name="Picture 4"/>
          <p:cNvPicPr>
            <a:picLocks noChangeAspect="1"/>
          </p:cNvPicPr>
          <p:nvPr/>
        </p:nvPicPr>
        <p:blipFill>
          <a:blip r:embed="rId4"/>
          <a:stretch>
            <a:fillRect/>
          </a:stretch>
        </p:blipFill>
        <p:spPr>
          <a:xfrm>
            <a:off x="364237" y="1331976"/>
            <a:ext cx="7072883" cy="2020824"/>
          </a:xfrm>
          <a:prstGeom prst="rect">
            <a:avLst/>
          </a:prstGeom>
        </p:spPr>
      </p:pic>
    </p:spTree>
    <p:extLst>
      <p:ext uri="{BB962C8B-B14F-4D97-AF65-F5344CB8AC3E}">
        <p14:creationId xmlns="" xmlns:p14="http://schemas.microsoft.com/office/powerpoint/2010/main" val="214444715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Boost VS no Boost</a:t>
            </a:r>
            <a:endParaRPr lang="en-GB" dirty="0"/>
          </a:p>
        </p:txBody>
      </p:sp>
      <p:sp>
        <p:nvSpPr>
          <p:cNvPr id="3" name="Content Placeholder 2"/>
          <p:cNvSpPr>
            <a:spLocks noGrp="1"/>
          </p:cNvSpPr>
          <p:nvPr>
            <p:ph idx="1"/>
          </p:nvPr>
        </p:nvSpPr>
        <p:spPr>
          <a:xfrm>
            <a:off x="457200" y="1600203"/>
            <a:ext cx="3153266" cy="3622246"/>
          </a:xfrm>
        </p:spPr>
        <p:txBody>
          <a:bodyPr>
            <a:noAutofit/>
          </a:bodyPr>
          <a:lstStyle/>
          <a:p>
            <a:r>
              <a:rPr lang="en-GB" sz="1400" dirty="0" smtClean="0">
                <a:latin typeface="Arial Black" pitchFamily="34" charset="0"/>
              </a:rPr>
              <a:t>EORTC 22881</a:t>
            </a:r>
          </a:p>
          <a:p>
            <a:endParaRPr lang="en-GB" sz="1400" dirty="0" smtClean="0">
              <a:latin typeface="Arial Black" pitchFamily="34" charset="0"/>
            </a:endParaRPr>
          </a:p>
          <a:p>
            <a:endParaRPr lang="en-GB" sz="1400" dirty="0" smtClean="0">
              <a:latin typeface="Arial Black" pitchFamily="34" charset="0"/>
            </a:endParaRPr>
          </a:p>
          <a:p>
            <a:r>
              <a:rPr lang="en-GB" sz="1400" dirty="0" smtClean="0">
                <a:latin typeface="Arial Black" pitchFamily="34" charset="0"/>
              </a:rPr>
              <a:t>Those younger than 50 years profited from higher dose of XRT</a:t>
            </a:r>
          </a:p>
          <a:p>
            <a:endParaRPr lang="en-GB" sz="1400" dirty="0" smtClean="0">
              <a:latin typeface="Arial Black" pitchFamily="34" charset="0"/>
            </a:endParaRPr>
          </a:p>
          <a:p>
            <a:r>
              <a:rPr lang="en-GB" sz="1400" dirty="0" smtClean="0">
                <a:latin typeface="Arial Black" pitchFamily="34" charset="0"/>
              </a:rPr>
              <a:t>Has no effect on long term overall survival</a:t>
            </a:r>
          </a:p>
          <a:p>
            <a:endParaRPr lang="en-GB" sz="1400" dirty="0" smtClean="0">
              <a:latin typeface="Arial Black" pitchFamily="34" charset="0"/>
            </a:endParaRPr>
          </a:p>
          <a:p>
            <a:r>
              <a:rPr lang="en-GB" sz="1400" dirty="0" smtClean="0">
                <a:latin typeface="Arial Black" pitchFamily="34" charset="0"/>
              </a:rPr>
              <a:t>Increases risk of fibrosis (30 </a:t>
            </a:r>
            <a:r>
              <a:rPr lang="en-GB" sz="1400" dirty="0" err="1" smtClean="0">
                <a:latin typeface="Arial Black" pitchFamily="34" charset="0"/>
              </a:rPr>
              <a:t>vs</a:t>
            </a:r>
            <a:r>
              <a:rPr lang="en-GB" sz="1400" dirty="0" smtClean="0">
                <a:latin typeface="Arial Black" pitchFamily="34" charset="0"/>
              </a:rPr>
              <a:t> 15%)</a:t>
            </a:r>
          </a:p>
          <a:p>
            <a:endParaRPr lang="en-GB" sz="1400" dirty="0" smtClean="0">
              <a:latin typeface="Arial Black" pitchFamily="34" charset="0"/>
            </a:endParaRPr>
          </a:p>
          <a:p>
            <a:r>
              <a:rPr lang="en-GB" sz="1400" dirty="0" smtClean="0">
                <a:latin typeface="Arial Black" pitchFamily="34" charset="0"/>
              </a:rPr>
              <a:t>Separate analysis for different pathological prognostic factors</a:t>
            </a:r>
            <a:endParaRPr lang="en-GB" sz="1400" dirty="0">
              <a:latin typeface="Arial Black" pitchFamily="34" charset="0"/>
            </a:endParaRPr>
          </a:p>
        </p:txBody>
      </p:sp>
      <p:pic>
        <p:nvPicPr>
          <p:cNvPr id="4" name="Picture 3" descr="https://ars.els-cdn.com/content/image/1-s2.0-S0167814016343845-gr4_lrg.jpg"/>
          <p:cNvPicPr/>
          <p:nvPr/>
        </p:nvPicPr>
        <p:blipFill>
          <a:blip r:embed="rId3"/>
          <a:srcRect/>
          <a:stretch>
            <a:fillRect/>
          </a:stretch>
        </p:blipFill>
        <p:spPr bwMode="auto">
          <a:xfrm>
            <a:off x="3886201" y="1874520"/>
            <a:ext cx="5257800" cy="461017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84994" name="Picture 2" descr="Image result for young boost breast cancer  trial">
            <a:hlinkClick r:id="rId2"/>
          </p:cNvPr>
          <p:cNvPicPr>
            <a:picLocks noChangeAspect="1" noChangeArrowheads="1"/>
          </p:cNvPicPr>
          <p:nvPr/>
        </p:nvPicPr>
        <p:blipFill>
          <a:blip r:embed="rId3"/>
          <a:srcRect/>
          <a:stretch>
            <a:fillRect/>
          </a:stretch>
        </p:blipFill>
        <p:spPr bwMode="auto">
          <a:xfrm>
            <a:off x="457199" y="320040"/>
            <a:ext cx="8364377" cy="5608320"/>
          </a:xfrm>
          <a:prstGeom prst="rect">
            <a:avLst/>
          </a:prstGeom>
          <a:noFill/>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Young boost clinical trial </a:t>
            </a:r>
            <a:endParaRPr lang="en-GB" dirty="0"/>
          </a:p>
        </p:txBody>
      </p:sp>
      <p:graphicFrame>
        <p:nvGraphicFramePr>
          <p:cNvPr id="4" name="Content Placeholder 3"/>
          <p:cNvGraphicFramePr>
            <a:graphicFrameLocks noGrp="1"/>
          </p:cNvGraphicFramePr>
          <p:nvPr>
            <p:ph idx="1"/>
          </p:nvPr>
        </p:nvGraphicFramePr>
        <p:xfrm>
          <a:off x="881406" y="1465632"/>
          <a:ext cx="7169085" cy="108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7200" y="2610683"/>
            <a:ext cx="8229600" cy="4062651"/>
          </a:xfrm>
          <a:prstGeom prst="rect">
            <a:avLst/>
          </a:prstGeom>
          <a:noFill/>
        </p:spPr>
        <p:txBody>
          <a:bodyPr wrap="square" rtlCol="0">
            <a:spAutoFit/>
          </a:bodyPr>
          <a:lstStyle/>
          <a:p>
            <a:pPr>
              <a:buFont typeface="Arial" pitchFamily="34" charset="0"/>
              <a:buChar char="•"/>
            </a:pPr>
            <a:r>
              <a:rPr lang="en-GB" sz="2000" dirty="0" smtClean="0"/>
              <a:t>Local control at 10 yr</a:t>
            </a:r>
          </a:p>
          <a:p>
            <a:pPr>
              <a:buFont typeface="Arial" pitchFamily="34" charset="0"/>
              <a:buChar char="•"/>
            </a:pPr>
            <a:r>
              <a:rPr lang="en-GB" sz="2000" dirty="0" smtClean="0"/>
              <a:t>Cosmetic outcome</a:t>
            </a:r>
          </a:p>
          <a:p>
            <a:pPr>
              <a:buFont typeface="Arial" pitchFamily="34" charset="0"/>
              <a:buChar char="•"/>
            </a:pPr>
            <a:endParaRPr lang="en-GB" sz="2000" dirty="0" smtClean="0"/>
          </a:p>
          <a:p>
            <a:r>
              <a:rPr lang="en-GB" sz="2000" dirty="0" smtClean="0"/>
              <a:t>A. To test the genotypic and phenotypic profiles of breast </a:t>
            </a:r>
            <a:r>
              <a:rPr lang="en-GB" sz="2000" dirty="0" err="1" smtClean="0"/>
              <a:t>tumors</a:t>
            </a:r>
            <a:endParaRPr lang="en-GB" sz="2000" dirty="0" smtClean="0"/>
          </a:p>
          <a:p>
            <a:r>
              <a:rPr lang="en-GB" sz="2000" dirty="0" smtClean="0"/>
              <a:t>a. Local recurrence after BCT</a:t>
            </a:r>
          </a:p>
          <a:p>
            <a:r>
              <a:rPr lang="en-GB" sz="2000" dirty="0" smtClean="0"/>
              <a:t>b. Lymph node metastases</a:t>
            </a:r>
          </a:p>
          <a:p>
            <a:r>
              <a:rPr lang="en-GB" sz="2000" dirty="0" smtClean="0"/>
              <a:t>c. Distant metastases and survival</a:t>
            </a:r>
          </a:p>
          <a:p>
            <a:r>
              <a:rPr lang="en-GB" sz="2000" dirty="0" smtClean="0"/>
              <a:t>d. </a:t>
            </a:r>
            <a:r>
              <a:rPr lang="en-GB" sz="2000" dirty="0" err="1" smtClean="0"/>
              <a:t>Radiosensitivity</a:t>
            </a:r>
            <a:endParaRPr lang="en-GB" sz="2000" dirty="0" smtClean="0"/>
          </a:p>
          <a:p>
            <a:r>
              <a:rPr lang="en-GB" sz="2000" dirty="0" smtClean="0"/>
              <a:t>e. Age</a:t>
            </a:r>
          </a:p>
          <a:p>
            <a:endParaRPr lang="en-GB" sz="2000" dirty="0" smtClean="0"/>
          </a:p>
          <a:p>
            <a:r>
              <a:rPr lang="en-GB" sz="2000" dirty="0" smtClean="0"/>
              <a:t>B. To determine whether improved genotypic and phenotypic profiles can be determined related to the endpoints mentioned in A.</a:t>
            </a:r>
          </a:p>
          <a:p>
            <a:endParaRPr lang="en-GB" dirty="0" smtClean="0"/>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IMPORT-HIGH</a:t>
            </a:r>
            <a:endParaRPr lang="en-GB" dirty="0"/>
          </a:p>
        </p:txBody>
      </p:sp>
      <p:pic>
        <p:nvPicPr>
          <p:cNvPr id="1026" name="Picture 2"/>
          <p:cNvPicPr>
            <a:picLocks noGrp="1" noChangeAspect="1" noChangeArrowheads="1"/>
          </p:cNvPicPr>
          <p:nvPr>
            <p:ph idx="1"/>
          </p:nvPr>
        </p:nvPicPr>
        <p:blipFill>
          <a:blip r:embed="rId2"/>
          <a:srcRect l="6766" t="19663" r="26113" b="12217"/>
          <a:stretch>
            <a:fillRect/>
          </a:stretch>
        </p:blipFill>
        <p:spPr bwMode="auto">
          <a:xfrm>
            <a:off x="457200" y="1465632"/>
            <a:ext cx="8221915" cy="469132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Beatson West of Scotland Cancer Centre</a:t>
            </a:r>
            <a:endParaRPr lang="en-GB" dirty="0"/>
          </a:p>
        </p:txBody>
      </p:sp>
      <p:pic>
        <p:nvPicPr>
          <p:cNvPr id="7" name="Content Placeholder 6" descr="Image result for beatson cancer centre truebeam"/>
          <p:cNvPicPr>
            <a:picLocks noGrp="1"/>
          </p:cNvPicPr>
          <p:nvPr>
            <p:ph idx="1"/>
          </p:nvPr>
        </p:nvPicPr>
        <p:blipFill>
          <a:blip r:embed="rId2"/>
          <a:srcRect/>
          <a:stretch>
            <a:fillRect/>
          </a:stretch>
        </p:blipFill>
        <p:spPr bwMode="auto">
          <a:xfrm>
            <a:off x="914400" y="2017487"/>
            <a:ext cx="4238171" cy="3222170"/>
          </a:xfrm>
          <a:prstGeom prst="rect">
            <a:avLst/>
          </a:prstGeom>
          <a:noFill/>
          <a:ln w="9525">
            <a:noFill/>
            <a:miter lim="800000"/>
            <a:headEnd/>
            <a:tailEnd/>
          </a:ln>
        </p:spPr>
      </p:pic>
      <p:pic>
        <p:nvPicPr>
          <p:cNvPr id="8" name="Picture 7" descr="Image result for west of scotland map"/>
          <p:cNvPicPr/>
          <p:nvPr/>
        </p:nvPicPr>
        <p:blipFill>
          <a:blip r:embed="rId3"/>
          <a:srcRect/>
          <a:stretch>
            <a:fillRect/>
          </a:stretch>
        </p:blipFill>
        <p:spPr bwMode="auto">
          <a:xfrm>
            <a:off x="5500914" y="2017487"/>
            <a:ext cx="2868885" cy="418011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947"/>
            <a:ext cx="8229600" cy="1421213"/>
          </a:xfrm>
        </p:spPr>
        <p:txBody>
          <a:bodyPr>
            <a:noAutofit/>
          </a:bodyPr>
          <a:lstStyle/>
          <a:p>
            <a:r>
              <a:rPr lang="en-GB" sz="2400" dirty="0" smtClean="0"/>
              <a:t>Randomised trial testing dose </a:t>
            </a:r>
            <a:r>
              <a:rPr lang="en-GB" sz="2400" dirty="0" smtClean="0">
                <a:latin typeface="Arial Black" pitchFamily="34" charset="0"/>
              </a:rPr>
              <a:t>escalated</a:t>
            </a:r>
            <a:r>
              <a:rPr lang="en-GB" sz="2400" dirty="0" smtClean="0"/>
              <a:t> intensity modulated radiotherapy  for women treated by breast conservation surgery and appropriate </a:t>
            </a:r>
            <a:br>
              <a:rPr lang="en-GB" sz="2400" dirty="0" smtClean="0"/>
            </a:br>
            <a:r>
              <a:rPr lang="en-GB" sz="2400" dirty="0" smtClean="0"/>
              <a:t>systemic therapy for early breast cancer </a:t>
            </a:r>
            <a:endParaRPr lang="en-GB" sz="2400" dirty="0"/>
          </a:p>
        </p:txBody>
      </p:sp>
      <p:pic>
        <p:nvPicPr>
          <p:cNvPr id="2050" name="Picture 2"/>
          <p:cNvPicPr>
            <a:picLocks noGrp="1" noChangeAspect="1" noChangeArrowheads="1"/>
          </p:cNvPicPr>
          <p:nvPr>
            <p:ph idx="1"/>
          </p:nvPr>
        </p:nvPicPr>
        <p:blipFill>
          <a:blip r:embed="rId2"/>
          <a:srcRect t="11939" r="26507" b="16430"/>
          <a:stretch>
            <a:fillRect/>
          </a:stretch>
        </p:blipFill>
        <p:spPr bwMode="auto">
          <a:xfrm>
            <a:off x="712138" y="2301239"/>
            <a:ext cx="7974662" cy="4370009"/>
          </a:xfrm>
          <a:prstGeom prst="rect">
            <a:avLst/>
          </a:prstGeom>
          <a:noFill/>
          <a:ln w="9525">
            <a:noFill/>
            <a:miter lim="800000"/>
            <a:headEnd/>
            <a:tailEnd/>
          </a:ln>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Radiotherapy Trials for Breast Cancer </a:t>
            </a:r>
            <a:endParaRPr lang="en-GB" dirty="0"/>
          </a:p>
        </p:txBody>
      </p:sp>
      <p:graphicFrame>
        <p:nvGraphicFramePr>
          <p:cNvPr id="7" name="Content Placeholder 6"/>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Radiotherapy Trials for Breast Cancer </a:t>
            </a:r>
            <a:endParaRPr lang="en-GB" dirty="0"/>
          </a:p>
        </p:txBody>
      </p:sp>
      <p:graphicFrame>
        <p:nvGraphicFramePr>
          <p:cNvPr id="7" name="Content Placeholder 6"/>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rot="16200000">
            <a:off x="3399048" y="5708980"/>
            <a:ext cx="10320671"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grpSp>
      <p:sp>
        <p:nvSpPr>
          <p:cNvPr id="4" name="Rectangle 3"/>
          <p:cNvSpPr/>
          <p:nvPr/>
        </p:nvSpPr>
        <p:spPr>
          <a:xfrm>
            <a:off x="23097" y="6477131"/>
            <a:ext cx="4572000" cy="253916"/>
          </a:xfrm>
          <a:prstGeom prst="rect">
            <a:avLst/>
          </a:prstGeom>
        </p:spPr>
        <p:txBody>
          <a:bodyPr>
            <a:spAutoFit/>
          </a:bodyPr>
          <a:lstStyle/>
          <a:p>
            <a:pPr defTabSz="914400"/>
            <a:r>
              <a:rPr lang="en-US" sz="1050" i="1" dirty="0">
                <a:solidFill>
                  <a:srgbClr val="FFFFFF"/>
                </a:solidFill>
                <a:latin typeface="Arial"/>
              </a:rPr>
              <a:t>J </a:t>
            </a:r>
            <a:r>
              <a:rPr lang="en-US" sz="1050" i="1" dirty="0" err="1">
                <a:solidFill>
                  <a:srgbClr val="FFFFFF"/>
                </a:solidFill>
                <a:latin typeface="Arial"/>
              </a:rPr>
              <a:t>Clin</a:t>
            </a:r>
            <a:r>
              <a:rPr lang="en-US" sz="1050" i="1" dirty="0">
                <a:solidFill>
                  <a:srgbClr val="FFFFFF"/>
                </a:solidFill>
                <a:latin typeface="Arial"/>
              </a:rPr>
              <a:t> </a:t>
            </a:r>
            <a:r>
              <a:rPr lang="en-US" sz="1050" i="1" dirty="0" err="1">
                <a:solidFill>
                  <a:srgbClr val="FFFFFF"/>
                </a:solidFill>
                <a:latin typeface="Arial"/>
              </a:rPr>
              <a:t>Oncol</a:t>
            </a:r>
            <a:r>
              <a:rPr lang="en-US" sz="1050" i="1" dirty="0">
                <a:solidFill>
                  <a:srgbClr val="FFFFFF"/>
                </a:solidFill>
                <a:latin typeface="Arial"/>
              </a:rPr>
              <a:t> 31:2382-2387. </a:t>
            </a:r>
            <a:endParaRPr lang="en-US" sz="1050" dirty="0">
              <a:solidFill>
                <a:srgbClr val="FFFFFF"/>
              </a:solidFill>
              <a:latin typeface="Arial"/>
            </a:endParaRPr>
          </a:p>
        </p:txBody>
      </p:sp>
      <p:sp>
        <p:nvSpPr>
          <p:cNvPr id="5" name="Rectangle 4"/>
          <p:cNvSpPr/>
          <p:nvPr/>
        </p:nvSpPr>
        <p:spPr>
          <a:xfrm>
            <a:off x="238637" y="4265869"/>
            <a:ext cx="4032964" cy="2103140"/>
          </a:xfrm>
          <a:prstGeom prst="rect">
            <a:avLst/>
          </a:prstGeom>
          <a:ln>
            <a:noFill/>
          </a:ln>
        </p:spPr>
        <p:txBody>
          <a:bodyPr wrap="square">
            <a:spAutoFit/>
          </a:bodyPr>
          <a:lstStyle/>
          <a:p>
            <a:pPr defTabSz="914400"/>
            <a:r>
              <a:rPr lang="en-US" sz="2800" baseline="30000" dirty="0">
                <a:solidFill>
                  <a:srgbClr val="FFFFFF"/>
                </a:solidFill>
                <a:latin typeface="Arial"/>
              </a:rPr>
              <a:t>Lumpectomy Plus Tamoxifen With or Without Irradiation</a:t>
            </a:r>
            <a:r>
              <a:rPr lang="en-US" sz="2800" dirty="0">
                <a:solidFill>
                  <a:srgbClr val="FFFFFF"/>
                </a:solidFill>
                <a:latin typeface="Arial"/>
              </a:rPr>
              <a:t> </a:t>
            </a:r>
            <a:r>
              <a:rPr lang="en-US" sz="2800" baseline="30000" dirty="0">
                <a:solidFill>
                  <a:srgbClr val="FFFFFF"/>
                </a:solidFill>
                <a:latin typeface="Arial"/>
              </a:rPr>
              <a:t>in Women Age </a:t>
            </a:r>
            <a:r>
              <a:rPr lang="en-US" sz="2800" baseline="30000" dirty="0">
                <a:solidFill>
                  <a:srgbClr val="1F497D">
                    <a:lumMod val="60000"/>
                    <a:lumOff val="40000"/>
                  </a:srgbClr>
                </a:solidFill>
                <a:latin typeface="Arial"/>
              </a:rPr>
              <a:t>70 Years </a:t>
            </a:r>
            <a:r>
              <a:rPr lang="en-US" sz="2800" baseline="30000" dirty="0">
                <a:solidFill>
                  <a:srgbClr val="FFFFFF"/>
                </a:solidFill>
                <a:latin typeface="Arial"/>
              </a:rPr>
              <a:t>or Older With Early Breast Cancer:</a:t>
            </a:r>
          </a:p>
          <a:p>
            <a:pPr defTabSz="914400"/>
            <a:r>
              <a:rPr lang="en-US" sz="2800" baseline="30000" dirty="0">
                <a:solidFill>
                  <a:srgbClr val="FFFFFF"/>
                </a:solidFill>
                <a:latin typeface="Arial"/>
              </a:rPr>
              <a:t>Long-Term Follow-Up of CALGB 9343</a:t>
            </a:r>
            <a:endParaRPr lang="en-US" sz="2800" dirty="0">
              <a:solidFill>
                <a:srgbClr val="FFFFFF"/>
              </a:solidFill>
              <a:latin typeface="Arial"/>
            </a:endParaRPr>
          </a:p>
        </p:txBody>
      </p:sp>
      <p:pic>
        <p:nvPicPr>
          <p:cNvPr id="13" name="Picture 12"/>
          <p:cNvPicPr>
            <a:picLocks noChangeAspect="1"/>
          </p:cNvPicPr>
          <p:nvPr/>
        </p:nvPicPr>
        <p:blipFill>
          <a:blip r:embed="rId3" cstate="print"/>
          <a:stretch>
            <a:fillRect/>
          </a:stretch>
        </p:blipFill>
        <p:spPr>
          <a:xfrm>
            <a:off x="4582848" y="4265869"/>
            <a:ext cx="3639834" cy="2299734"/>
          </a:xfrm>
          <a:prstGeom prst="rect">
            <a:avLst/>
          </a:prstGeom>
          <a:solidFill>
            <a:srgbClr val="FFFFFF"/>
          </a:solidFill>
        </p:spPr>
      </p:pic>
      <p:pic>
        <p:nvPicPr>
          <p:cNvPr id="3" name="Picture 2"/>
          <p:cNvPicPr>
            <a:picLocks noChangeAspect="1"/>
          </p:cNvPicPr>
          <p:nvPr/>
        </p:nvPicPr>
        <p:blipFill>
          <a:blip r:embed="rId4"/>
          <a:stretch>
            <a:fillRect/>
          </a:stretch>
        </p:blipFill>
        <p:spPr>
          <a:xfrm>
            <a:off x="1851537" y="301145"/>
            <a:ext cx="5207000" cy="1168400"/>
          </a:xfrm>
          <a:prstGeom prst="rect">
            <a:avLst/>
          </a:prstGeom>
          <a:solidFill>
            <a:srgbClr val="FFFFFF"/>
          </a:solidFill>
        </p:spPr>
      </p:pic>
      <p:pic>
        <p:nvPicPr>
          <p:cNvPr id="12" name="Picture 11"/>
          <p:cNvPicPr>
            <a:picLocks noChangeAspect="1"/>
          </p:cNvPicPr>
          <p:nvPr/>
        </p:nvPicPr>
        <p:blipFill>
          <a:blip r:embed="rId5"/>
          <a:stretch>
            <a:fillRect/>
          </a:stretch>
        </p:blipFill>
        <p:spPr>
          <a:xfrm>
            <a:off x="238637" y="1764798"/>
            <a:ext cx="4032964" cy="2370985"/>
          </a:xfrm>
          <a:prstGeom prst="rect">
            <a:avLst/>
          </a:prstGeom>
          <a:solidFill>
            <a:srgbClr val="FFFFFF"/>
          </a:solidFill>
        </p:spPr>
      </p:pic>
      <p:pic>
        <p:nvPicPr>
          <p:cNvPr id="14" name="Picture 13"/>
          <p:cNvPicPr>
            <a:picLocks noChangeAspect="1"/>
          </p:cNvPicPr>
          <p:nvPr/>
        </p:nvPicPr>
        <p:blipFill>
          <a:blip r:embed="rId6"/>
          <a:stretch>
            <a:fillRect/>
          </a:stretch>
        </p:blipFill>
        <p:spPr>
          <a:xfrm>
            <a:off x="4595097" y="1675091"/>
            <a:ext cx="3768470" cy="2241969"/>
          </a:xfrm>
          <a:prstGeom prst="rect">
            <a:avLst/>
          </a:prstGeom>
          <a:solidFill>
            <a:srgbClr val="FFFFFF"/>
          </a:solidFill>
        </p:spPr>
      </p:pic>
    </p:spTree>
    <p:extLst>
      <p:ext uri="{BB962C8B-B14F-4D97-AF65-F5344CB8AC3E}">
        <p14:creationId xmlns="" xmlns:p14="http://schemas.microsoft.com/office/powerpoint/2010/main" val="1327558986"/>
      </p:ext>
    </p:extLst>
  </p:cSld>
  <p:clrMapOvr>
    <a:masterClrMapping/>
  </p:clrMapOvr>
  <p:transition spd="slow">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rot="16200000">
            <a:off x="3410594" y="5493466"/>
            <a:ext cx="10320671"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grpSp>
      <p:sp>
        <p:nvSpPr>
          <p:cNvPr id="10" name="Title 1"/>
          <p:cNvSpPr txBox="1">
            <a:spLocks/>
          </p:cNvSpPr>
          <p:nvPr/>
        </p:nvSpPr>
        <p:spPr>
          <a:xfrm>
            <a:off x="457200" y="251508"/>
            <a:ext cx="8229600" cy="84468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endParaRPr>
              <a:solidFill>
                <a:prstClr val="white"/>
              </a:solidFill>
            </a:endParaRPr>
          </a:p>
        </p:txBody>
      </p:sp>
      <p:pic>
        <p:nvPicPr>
          <p:cNvPr id="5" name="Picture 4"/>
          <p:cNvPicPr>
            <a:picLocks noChangeAspect="1"/>
          </p:cNvPicPr>
          <p:nvPr/>
        </p:nvPicPr>
        <p:blipFill>
          <a:blip r:embed="rId3" cstate="print"/>
          <a:stretch>
            <a:fillRect/>
          </a:stretch>
        </p:blipFill>
        <p:spPr>
          <a:xfrm>
            <a:off x="4170450" y="3776827"/>
            <a:ext cx="3648364" cy="2539607"/>
          </a:xfrm>
          <a:prstGeom prst="rect">
            <a:avLst/>
          </a:prstGeom>
          <a:solidFill>
            <a:schemeClr val="bg1"/>
          </a:solidFill>
        </p:spPr>
      </p:pic>
      <p:sp>
        <p:nvSpPr>
          <p:cNvPr id="11" name="Rectangle 10"/>
          <p:cNvSpPr/>
          <p:nvPr/>
        </p:nvSpPr>
        <p:spPr>
          <a:xfrm>
            <a:off x="4111267" y="2830990"/>
            <a:ext cx="3707547" cy="923330"/>
          </a:xfrm>
          <a:prstGeom prst="rect">
            <a:avLst/>
          </a:prstGeom>
        </p:spPr>
        <p:txBody>
          <a:bodyPr wrap="square">
            <a:spAutoFit/>
          </a:bodyPr>
          <a:lstStyle/>
          <a:p>
            <a:pPr defTabSz="914400"/>
            <a:r>
              <a:rPr lang="en-US" baseline="30000" dirty="0">
                <a:solidFill>
                  <a:prstClr val="white"/>
                </a:solidFill>
                <a:latin typeface="Arial"/>
              </a:rPr>
              <a:t>Breast-conserving surgery with or without</a:t>
            </a:r>
            <a:r>
              <a:rPr lang="en-US" dirty="0">
                <a:solidFill>
                  <a:prstClr val="white"/>
                </a:solidFill>
                <a:latin typeface="Arial"/>
              </a:rPr>
              <a:t> </a:t>
            </a:r>
            <a:r>
              <a:rPr lang="en-US" baseline="30000" dirty="0">
                <a:solidFill>
                  <a:prstClr val="white"/>
                </a:solidFill>
                <a:latin typeface="Arial"/>
              </a:rPr>
              <a:t>irradiation in women aged </a:t>
            </a:r>
            <a:r>
              <a:rPr lang="en-US" baseline="30000" dirty="0">
                <a:solidFill>
                  <a:srgbClr val="558ED5"/>
                </a:solidFill>
                <a:latin typeface="Arial"/>
              </a:rPr>
              <a:t>65 years </a:t>
            </a:r>
            <a:r>
              <a:rPr lang="en-US" baseline="30000" dirty="0">
                <a:solidFill>
                  <a:prstClr val="white"/>
                </a:solidFill>
                <a:latin typeface="Arial"/>
              </a:rPr>
              <a:t>or older with early breast cancer (PRIME II): </a:t>
            </a:r>
          </a:p>
          <a:p>
            <a:pPr defTabSz="914400"/>
            <a:r>
              <a:rPr lang="en-US" baseline="30000" dirty="0">
                <a:solidFill>
                  <a:prstClr val="white"/>
                </a:solidFill>
                <a:latin typeface="Arial"/>
              </a:rPr>
              <a:t>A randomised controlled trial</a:t>
            </a:r>
            <a:endParaRPr lang="en-US" dirty="0">
              <a:solidFill>
                <a:prstClr val="white"/>
              </a:solidFill>
              <a:latin typeface="Arial"/>
            </a:endParaRPr>
          </a:p>
        </p:txBody>
      </p:sp>
      <p:sp>
        <p:nvSpPr>
          <p:cNvPr id="12" name="Rectangle 11"/>
          <p:cNvSpPr/>
          <p:nvPr/>
        </p:nvSpPr>
        <p:spPr>
          <a:xfrm>
            <a:off x="5733466" y="6476991"/>
            <a:ext cx="2332264" cy="276999"/>
          </a:xfrm>
          <a:prstGeom prst="rect">
            <a:avLst/>
          </a:prstGeom>
        </p:spPr>
        <p:txBody>
          <a:bodyPr wrap="none">
            <a:spAutoFit/>
          </a:bodyPr>
          <a:lstStyle/>
          <a:p>
            <a:pPr defTabSz="914400"/>
            <a:r>
              <a:rPr lang="fr-FR" sz="1200" dirty="0">
                <a:solidFill>
                  <a:srgbClr val="FFFFFF"/>
                </a:solidFill>
                <a:latin typeface="Arial"/>
              </a:rPr>
              <a:t>Lancet </a:t>
            </a:r>
            <a:r>
              <a:rPr lang="fr-FR" sz="1200" dirty="0" err="1">
                <a:solidFill>
                  <a:srgbClr val="FFFFFF"/>
                </a:solidFill>
                <a:latin typeface="Arial"/>
              </a:rPr>
              <a:t>Oncol</a:t>
            </a:r>
            <a:r>
              <a:rPr lang="fr-FR" sz="1200" dirty="0">
                <a:solidFill>
                  <a:srgbClr val="FFFFFF"/>
                </a:solidFill>
                <a:latin typeface="Arial"/>
              </a:rPr>
              <a:t> 2015; 16: 266–73</a:t>
            </a:r>
            <a:endParaRPr lang="en-US" sz="1200" dirty="0">
              <a:solidFill>
                <a:srgbClr val="FFFFFF"/>
              </a:solidFill>
              <a:latin typeface="Arial"/>
            </a:endParaRPr>
          </a:p>
        </p:txBody>
      </p:sp>
      <p:pic>
        <p:nvPicPr>
          <p:cNvPr id="13" name="Picture 12"/>
          <p:cNvPicPr>
            <a:picLocks noChangeAspect="1"/>
          </p:cNvPicPr>
          <p:nvPr/>
        </p:nvPicPr>
        <p:blipFill>
          <a:blip r:embed="rId4"/>
          <a:stretch>
            <a:fillRect/>
          </a:stretch>
        </p:blipFill>
        <p:spPr>
          <a:xfrm>
            <a:off x="1226563" y="135047"/>
            <a:ext cx="6172200" cy="2438516"/>
          </a:xfrm>
          <a:prstGeom prst="rect">
            <a:avLst/>
          </a:prstGeom>
        </p:spPr>
      </p:pic>
      <p:pic>
        <p:nvPicPr>
          <p:cNvPr id="2" name="Picture 1"/>
          <p:cNvPicPr>
            <a:picLocks noChangeAspect="1"/>
          </p:cNvPicPr>
          <p:nvPr/>
        </p:nvPicPr>
        <p:blipFill>
          <a:blip r:embed="rId5"/>
          <a:stretch>
            <a:fillRect/>
          </a:stretch>
        </p:blipFill>
        <p:spPr>
          <a:xfrm>
            <a:off x="159977" y="2807538"/>
            <a:ext cx="3911600" cy="3946451"/>
          </a:xfrm>
          <a:prstGeom prst="rect">
            <a:avLst/>
          </a:prstGeom>
        </p:spPr>
      </p:pic>
    </p:spTree>
    <p:extLst>
      <p:ext uri="{BB962C8B-B14F-4D97-AF65-F5344CB8AC3E}">
        <p14:creationId xmlns="" xmlns:p14="http://schemas.microsoft.com/office/powerpoint/2010/main" val="222870849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036600" y="3165719"/>
            <a:ext cx="5596943" cy="1477328"/>
          </a:xfrm>
          <a:prstGeom prst="rect">
            <a:avLst/>
          </a:prstGeom>
          <a:noFill/>
        </p:spPr>
        <p:txBody>
          <a:bodyPr wrap="none" lIns="91440" tIns="45720" rIns="91440" bIns="45720">
            <a:spAutoFit/>
          </a:bodyPr>
          <a:lstStyle/>
          <a:p>
            <a:r>
              <a:rPr lang="en-GB"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Low risk disease: &lt;3cm G1-2, ER+, &gt;65-70y</a:t>
            </a:r>
          </a:p>
          <a:p>
            <a:pPr algn="ctr"/>
            <a:endParaRPr lang="en-GB"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endParaRPr>
          </a:p>
          <a:p>
            <a:pPr algn="ctr"/>
            <a:r>
              <a:rPr lang="en-GB"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Comorbidities and competing medical conditions</a:t>
            </a:r>
          </a:p>
          <a:p>
            <a:pPr algn="ctr"/>
            <a:endParaRPr lang="en-GB"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endParaRPr>
          </a:p>
          <a:p>
            <a:pPr algn="ctr"/>
            <a:r>
              <a:rPr lang="en-GB"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Starting Adjuvant endocrine therapy for 5 years</a:t>
            </a:r>
          </a:p>
        </p:txBody>
      </p:sp>
      <p:sp>
        <p:nvSpPr>
          <p:cNvPr id="3" name="Rectangle 2"/>
          <p:cNvSpPr/>
          <p:nvPr/>
        </p:nvSpPr>
        <p:spPr>
          <a:xfrm>
            <a:off x="1748060" y="1492152"/>
            <a:ext cx="5647888" cy="923330"/>
          </a:xfrm>
          <a:prstGeom prst="rect">
            <a:avLst/>
          </a:prstGeom>
          <a:noFill/>
        </p:spPr>
        <p:txBody>
          <a:bodyPr wrap="none" lIns="91440" tIns="45720" rIns="91440" bIns="45720">
            <a:spAutoFit/>
          </a:bodyPr>
          <a:lstStyle/>
          <a:p>
            <a:pPr algn="ctr"/>
            <a:r>
              <a:rPr lang="en-GB" sz="5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Optimal patient?</a:t>
            </a:r>
          </a:p>
        </p:txBody>
      </p:sp>
      <p:sp>
        <p:nvSpPr>
          <p:cNvPr id="6" name="Rectangle 5"/>
          <p:cNvSpPr/>
          <p:nvPr/>
        </p:nvSpPr>
        <p:spPr>
          <a:xfrm>
            <a:off x="767186" y="5096599"/>
            <a:ext cx="7417831" cy="646331"/>
          </a:xfrm>
          <a:prstGeom prst="rect">
            <a:avLst/>
          </a:prstGeom>
        </p:spPr>
        <p:txBody>
          <a:bodyPr wrap="square">
            <a:spAutoFit/>
          </a:bodyPr>
          <a:lstStyle/>
          <a:p>
            <a:pPr algn="ctr"/>
            <a:r>
              <a:rPr lang="en-US" dirty="0">
                <a:solidFill>
                  <a:srgbClr val="FFFFFF"/>
                </a:solidFill>
                <a:latin typeface="Arial"/>
              </a:rPr>
              <a:t>Side-effects from Breast Radiotherapy May Now Outweigh Potential Benefit in Some Patients</a:t>
            </a:r>
          </a:p>
        </p:txBody>
      </p:sp>
    </p:spTree>
    <p:extLst>
      <p:ext uri="{BB962C8B-B14F-4D97-AF65-F5344CB8AC3E}">
        <p14:creationId xmlns="" xmlns:p14="http://schemas.microsoft.com/office/powerpoint/2010/main" val="94242610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61916" y="5279118"/>
            <a:ext cx="6612083" cy="1308100"/>
          </a:xfrm>
          <a:prstGeom prst="rect">
            <a:avLst/>
          </a:prstGeom>
          <a:solidFill>
            <a:srgbClr val="FFFFFF"/>
          </a:solidFill>
        </p:spPr>
      </p:pic>
      <p:sp>
        <p:nvSpPr>
          <p:cNvPr id="10" name="Rectangle 9"/>
          <p:cNvSpPr/>
          <p:nvPr/>
        </p:nvSpPr>
        <p:spPr>
          <a:xfrm>
            <a:off x="5022240" y="6651358"/>
            <a:ext cx="4100860" cy="256480"/>
          </a:xfrm>
          <a:prstGeom prst="rect">
            <a:avLst/>
          </a:prstGeom>
        </p:spPr>
        <p:txBody>
          <a:bodyPr wrap="none">
            <a:spAutoFit/>
          </a:bodyPr>
          <a:lstStyle/>
          <a:p>
            <a:r>
              <a:rPr lang="en-US" sz="1600" baseline="30000" dirty="0" err="1">
                <a:solidFill>
                  <a:srgbClr val="FFFFFF"/>
                </a:solidFill>
                <a:latin typeface="Arial"/>
              </a:rPr>
              <a:t>Int</a:t>
            </a:r>
            <a:r>
              <a:rPr lang="en-US" sz="1600" baseline="30000" dirty="0">
                <a:solidFill>
                  <a:srgbClr val="FFFFFF"/>
                </a:solidFill>
                <a:latin typeface="Arial"/>
              </a:rPr>
              <a:t> J Radiation </a:t>
            </a:r>
            <a:r>
              <a:rPr lang="en-US" sz="1600" baseline="30000" dirty="0" err="1">
                <a:solidFill>
                  <a:srgbClr val="FFFFFF"/>
                </a:solidFill>
                <a:latin typeface="Arial"/>
              </a:rPr>
              <a:t>Oncol</a:t>
            </a:r>
            <a:r>
              <a:rPr lang="en-US" sz="1600" baseline="30000" dirty="0">
                <a:solidFill>
                  <a:srgbClr val="FFFFFF"/>
                </a:solidFill>
                <a:latin typeface="Arial"/>
              </a:rPr>
              <a:t> </a:t>
            </a:r>
            <a:r>
              <a:rPr lang="en-US" sz="1600" baseline="30000" dirty="0" err="1">
                <a:solidFill>
                  <a:srgbClr val="FFFFFF"/>
                </a:solidFill>
                <a:latin typeface="Arial"/>
              </a:rPr>
              <a:t>Biol</a:t>
            </a:r>
            <a:r>
              <a:rPr lang="en-US" sz="1600" baseline="30000" dirty="0">
                <a:solidFill>
                  <a:srgbClr val="FFFFFF"/>
                </a:solidFill>
                <a:latin typeface="Arial"/>
              </a:rPr>
              <a:t> </a:t>
            </a:r>
            <a:r>
              <a:rPr lang="en-US" sz="1600" baseline="30000" dirty="0" err="1">
                <a:solidFill>
                  <a:srgbClr val="FFFFFF"/>
                </a:solidFill>
                <a:latin typeface="Arial"/>
              </a:rPr>
              <a:t>Phys</a:t>
            </a:r>
            <a:r>
              <a:rPr lang="en-US" sz="1600" baseline="30000" dirty="0">
                <a:solidFill>
                  <a:srgbClr val="FFFFFF"/>
                </a:solidFill>
                <a:latin typeface="Arial"/>
              </a:rPr>
              <a:t>, Vol. 100, No. 1, pp. 23e37, 2018</a:t>
            </a:r>
            <a:endParaRPr lang="en-US" sz="1600" dirty="0">
              <a:solidFill>
                <a:srgbClr val="FFFFFF"/>
              </a:solidFill>
              <a:latin typeface="Arial"/>
            </a:endParaRPr>
          </a:p>
        </p:txBody>
      </p:sp>
      <p:pic>
        <p:nvPicPr>
          <p:cNvPr id="11" name="Picture 10"/>
          <p:cNvPicPr>
            <a:picLocks noChangeAspect="1"/>
          </p:cNvPicPr>
          <p:nvPr/>
        </p:nvPicPr>
        <p:blipFill>
          <a:blip r:embed="rId4"/>
          <a:stretch>
            <a:fillRect/>
          </a:stretch>
        </p:blipFill>
        <p:spPr>
          <a:xfrm>
            <a:off x="1270000" y="136500"/>
            <a:ext cx="6604000" cy="1981200"/>
          </a:xfrm>
          <a:prstGeom prst="rect">
            <a:avLst/>
          </a:prstGeom>
          <a:solidFill>
            <a:srgbClr val="FFFFFF"/>
          </a:solidFill>
        </p:spPr>
      </p:pic>
      <p:pic>
        <p:nvPicPr>
          <p:cNvPr id="12" name="Picture 11"/>
          <p:cNvPicPr>
            <a:picLocks noChangeAspect="1"/>
          </p:cNvPicPr>
          <p:nvPr/>
        </p:nvPicPr>
        <p:blipFill>
          <a:blip r:embed="rId5"/>
          <a:stretch>
            <a:fillRect/>
          </a:stretch>
        </p:blipFill>
        <p:spPr>
          <a:xfrm>
            <a:off x="1270000" y="2240952"/>
            <a:ext cx="6604000" cy="2986641"/>
          </a:xfrm>
          <a:prstGeom prst="rect">
            <a:avLst/>
          </a:prstGeom>
          <a:solidFill>
            <a:srgbClr val="FFFFFF"/>
          </a:solidFill>
        </p:spPr>
      </p:pic>
    </p:spTree>
    <p:extLst>
      <p:ext uri="{BB962C8B-B14F-4D97-AF65-F5344CB8AC3E}">
        <p14:creationId xmlns="" xmlns:p14="http://schemas.microsoft.com/office/powerpoint/2010/main" val="3677613706"/>
      </p:ext>
    </p:extLst>
  </p:cSld>
  <p:clrMapOvr>
    <a:masterClrMapping/>
  </p:clrMapOvr>
  <p:transition spd="slow">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43982" y="2136339"/>
            <a:ext cx="4572000" cy="369332"/>
          </a:xfrm>
          <a:prstGeom prst="rect">
            <a:avLst/>
          </a:prstGeom>
        </p:spPr>
        <p:txBody>
          <a:bodyPr>
            <a:spAutoFit/>
          </a:bodyPr>
          <a:lstStyle/>
          <a:p>
            <a:endParaRPr lang="en-US" dirty="0">
              <a:solidFill>
                <a:prstClr val="black"/>
              </a:solidFill>
              <a:latin typeface="Arial"/>
            </a:endParaRPr>
          </a:p>
        </p:txBody>
      </p:sp>
      <p:pic>
        <p:nvPicPr>
          <p:cNvPr id="2" name="Picture 1"/>
          <p:cNvPicPr>
            <a:picLocks noChangeAspect="1"/>
          </p:cNvPicPr>
          <p:nvPr/>
        </p:nvPicPr>
        <p:blipFill>
          <a:blip r:embed="rId3"/>
          <a:stretch>
            <a:fillRect/>
          </a:stretch>
        </p:blipFill>
        <p:spPr>
          <a:xfrm>
            <a:off x="250928" y="956608"/>
            <a:ext cx="7741707" cy="2426044"/>
          </a:xfrm>
          <a:prstGeom prst="rect">
            <a:avLst/>
          </a:prstGeom>
        </p:spPr>
      </p:pic>
      <p:pic>
        <p:nvPicPr>
          <p:cNvPr id="3" name="Picture 2"/>
          <p:cNvPicPr>
            <a:picLocks noChangeAspect="1"/>
          </p:cNvPicPr>
          <p:nvPr/>
        </p:nvPicPr>
        <p:blipFill>
          <a:blip r:embed="rId4"/>
          <a:stretch>
            <a:fillRect/>
          </a:stretch>
        </p:blipFill>
        <p:spPr>
          <a:xfrm>
            <a:off x="250928" y="739741"/>
            <a:ext cx="7741707" cy="235617"/>
          </a:xfrm>
          <a:prstGeom prst="rect">
            <a:avLst/>
          </a:prstGeom>
        </p:spPr>
      </p:pic>
    </p:spTree>
    <p:extLst>
      <p:ext uri="{BB962C8B-B14F-4D97-AF65-F5344CB8AC3E}">
        <p14:creationId xmlns="" xmlns:p14="http://schemas.microsoft.com/office/powerpoint/2010/main" val="3424418218"/>
      </p:ext>
    </p:extLst>
  </p:cSld>
  <p:clrMapOvr>
    <a:masterClrMapping/>
  </p:clrMapOvr>
  <p:transition spd="slow">
    <p:push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35005" y="945473"/>
            <a:ext cx="3965575" cy="49847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Text Box 3"/>
          <p:cNvSpPr txBox="1">
            <a:spLocks noChangeArrowheads="1"/>
          </p:cNvSpPr>
          <p:nvPr/>
        </p:nvSpPr>
        <p:spPr bwMode="auto">
          <a:xfrm>
            <a:off x="2401370" y="6249987"/>
            <a:ext cx="8255000" cy="2270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0"/>
                <a:cs typeface="ＭＳ Ｐゴシック" charset="0"/>
              </a:defRPr>
            </a:lvl9pPr>
          </a:lstStyle>
          <a:p>
            <a:r>
              <a:rPr lang="en-US" sz="900" i="1" dirty="0"/>
              <a:t>Clinical Oncology</a:t>
            </a:r>
            <a:r>
              <a:rPr lang="en-US" sz="900" dirty="0"/>
              <a:t> 2016 28, 594-596DOI: (10.1016/j.clon.2016.06.007) </a:t>
            </a:r>
          </a:p>
        </p:txBody>
      </p:sp>
      <p:sp>
        <p:nvSpPr>
          <p:cNvPr id="8" name="Rectangle 7"/>
          <p:cNvSpPr/>
          <p:nvPr/>
        </p:nvSpPr>
        <p:spPr>
          <a:xfrm>
            <a:off x="0" y="73322"/>
            <a:ext cx="9144000" cy="646331"/>
          </a:xfrm>
          <a:prstGeom prst="rect">
            <a:avLst/>
          </a:prstGeom>
        </p:spPr>
        <p:txBody>
          <a:bodyPr wrap="square">
            <a:spAutoFit/>
          </a:bodyPr>
          <a:lstStyle/>
          <a:p>
            <a:pPr algn="ctr"/>
            <a:r>
              <a:rPr lang="en-US" dirty="0">
                <a:solidFill>
                  <a:srgbClr val="FFFFFF"/>
                </a:solidFill>
                <a:latin typeface="Arial"/>
              </a:rPr>
              <a:t>PRIMETIME is a prospective, biomarker-directed case cohort</a:t>
            </a:r>
          </a:p>
          <a:p>
            <a:pPr algn="ctr"/>
            <a:r>
              <a:rPr lang="en-US" dirty="0">
                <a:solidFill>
                  <a:srgbClr val="FFFFFF"/>
                </a:solidFill>
                <a:latin typeface="Arial"/>
              </a:rPr>
              <a:t>study</a:t>
            </a:r>
          </a:p>
        </p:txBody>
      </p:sp>
      <p:sp>
        <p:nvSpPr>
          <p:cNvPr id="9" name="Rectangle 8"/>
          <p:cNvSpPr/>
          <p:nvPr/>
        </p:nvSpPr>
        <p:spPr>
          <a:xfrm>
            <a:off x="-343982" y="2136339"/>
            <a:ext cx="4572000" cy="369332"/>
          </a:xfrm>
          <a:prstGeom prst="rect">
            <a:avLst/>
          </a:prstGeom>
        </p:spPr>
        <p:txBody>
          <a:bodyPr>
            <a:spAutoFit/>
          </a:bodyPr>
          <a:lstStyle/>
          <a:p>
            <a:endParaRPr lang="en-US" dirty="0">
              <a:solidFill>
                <a:prstClr val="black"/>
              </a:solidFill>
              <a:latin typeface="Arial"/>
            </a:endParaRPr>
          </a:p>
        </p:txBody>
      </p:sp>
    </p:spTree>
    <p:extLst>
      <p:ext uri="{BB962C8B-B14F-4D97-AF65-F5344CB8AC3E}">
        <p14:creationId xmlns="" xmlns:p14="http://schemas.microsoft.com/office/powerpoint/2010/main" val="3928299"/>
      </p:ext>
    </p:extLst>
  </p:cSld>
  <p:clrMapOvr>
    <a:masterClrMapping/>
  </p:clrMapOvr>
  <p:transition spd="slow">
    <p:push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8604"/>
            <a:ext cx="8229600" cy="844685"/>
          </a:xfrm>
        </p:spPr>
        <p:txBody>
          <a:bodyPr/>
          <a:lstStyle/>
          <a:p>
            <a:pPr algn="ctr"/>
            <a:r>
              <a:rPr lang="en-US" dirty="0" smtClean="0">
                <a:effectLst/>
              </a:rPr>
              <a:t>Partial breast irradiation</a:t>
            </a:r>
            <a:endParaRPr lang="en-US" dirty="0">
              <a:effectLst/>
            </a:endParaRPr>
          </a:p>
        </p:txBody>
      </p:sp>
      <p:graphicFrame>
        <p:nvGraphicFramePr>
          <p:cNvPr id="5" name="Group 47"/>
          <p:cNvGraphicFramePr>
            <a:graphicFrameLocks noGrp="1"/>
          </p:cNvGraphicFramePr>
          <p:nvPr>
            <p:ph idx="1"/>
            <p:extLst>
              <p:ext uri="{D42A27DB-BD31-4B8C-83A1-F6EECF244321}">
                <p14:modId xmlns="" xmlns:p14="http://schemas.microsoft.com/office/powerpoint/2010/main" val="1951514328"/>
              </p:ext>
            </p:extLst>
          </p:nvPr>
        </p:nvGraphicFramePr>
        <p:xfrm>
          <a:off x="451144" y="1043289"/>
          <a:ext cx="8354500" cy="5467785"/>
        </p:xfrm>
        <a:graphic>
          <a:graphicData uri="http://schemas.openxmlformats.org/drawingml/2006/table">
            <a:tbl>
              <a:tblPr/>
              <a:tblGrid>
                <a:gridCol w="2218009"/>
                <a:gridCol w="1792150"/>
                <a:gridCol w="1534863"/>
                <a:gridCol w="2809478"/>
              </a:tblGrid>
              <a:tr h="78398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Institution/Trial</a:t>
                      </a:r>
                      <a:endParaRPr kumimoji="0" lang="en-US" altLang="en-US" sz="16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9525" cap="flat" cmpd="sng" algn="ctr">
                      <a:solidFill>
                        <a:srgbClr val="46AAC5"/>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46AAC5"/>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Target </a:t>
                      </a:r>
                      <a:b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b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r>
                        <a:rPr kumimoji="0" lang="en-US" altLang="en-US" sz="16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yrs</a:t>
                      </a: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of accrual)</a:t>
                      </a:r>
                      <a:endParaRPr kumimoji="0" lang="en-US" altLang="en-US" sz="16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46AAC5"/>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Control</a:t>
                      </a:r>
                    </a:p>
                    <a:p>
                      <a:pPr marL="0" marR="0" lvl="0" indent="0" algn="ctr" defTabSz="914400" rtl="0" eaLnBrk="1" fontAlgn="base" latinLnBrk="0" hangingPunct="1">
                        <a:lnSpc>
                          <a:spcPct val="100000"/>
                        </a:lnSpc>
                        <a:spcBef>
                          <a:spcPct val="0"/>
                        </a:spcBef>
                        <a:spcAft>
                          <a:spcPct val="0"/>
                        </a:spcAft>
                        <a:buClrTx/>
                        <a:buSzPct val="75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Arm</a:t>
                      </a:r>
                      <a:endParaRPr kumimoji="0" lang="en-US" altLang="en-US" sz="16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46AAC5"/>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Experimental</a:t>
                      </a:r>
                    </a:p>
                    <a:p>
                      <a:pPr marL="0" marR="0" lvl="0" indent="0" algn="ctr" defTabSz="914400" rtl="0" eaLnBrk="1" fontAlgn="base" latinLnBrk="0" hangingPunct="1">
                        <a:lnSpc>
                          <a:spcPct val="100000"/>
                        </a:lnSpc>
                        <a:spcBef>
                          <a:spcPct val="0"/>
                        </a:spcBef>
                        <a:spcAft>
                          <a:spcPct val="0"/>
                        </a:spcAft>
                        <a:buClrTx/>
                        <a:buSzPct val="75000"/>
                        <a:buFont typeface="Wingdings" panose="05000000000000000000" pitchFamily="2" charset="2"/>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Arm</a:t>
                      </a:r>
                      <a:endParaRPr kumimoji="0" lang="en-US" altLang="en-US" sz="16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rgbClr val="FFFFFF"/>
                      </a:solidFill>
                      <a:prstDash val="solid"/>
                      <a:round/>
                      <a:headEnd type="none" w="med" len="med"/>
                      <a:tailEnd type="none" w="med" len="med"/>
                    </a:lnL>
                    <a:lnR w="9525" cap="flat" cmpd="sng" algn="ctr">
                      <a:solidFill>
                        <a:srgbClr val="46AAC5"/>
                      </a:solidFill>
                      <a:prstDash val="solid"/>
                      <a:round/>
                      <a:headEnd type="none" w="med" len="med"/>
                      <a:tailEnd type="none" w="med" len="med"/>
                    </a:lnR>
                    <a:lnT w="9525" cap="flat" cmpd="sng" algn="ctr">
                      <a:solidFill>
                        <a:srgbClr val="46AAC5"/>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chemeClr val="bg1"/>
                    </a:solidFill>
                  </a:tcPr>
                </a:tc>
              </a:tr>
              <a:tr h="4368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European Institute of Oncology</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 ELIOT</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1200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(2000-2007)</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WBI (50 Gy in 25 fx) ± 10 Gy Boost</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IORT (21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using electrons up to 9 MeV)</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3680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TARGIT-A</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rPr>
                        <a:t>3451</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(2000-2012)</a:t>
                      </a:r>
                      <a:endParaRPr kumimoji="0" lang="en-US" altLang="en-US" sz="11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rPr>
                        <a:t>WBI 40-56 Gy </a:t>
                      </a: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 10-16 Gy boost</a:t>
                      </a:r>
                      <a:endParaRPr kumimoji="0" lang="en-US" altLang="en-US" sz="11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IORT (20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low energy photon) </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999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*NSABP B 39/RTOG 0413</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Closed to accrual 4/13; n=4216 </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50-50.4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WBI</a:t>
                      </a:r>
                    </a:p>
                    <a:p>
                      <a:pPr marL="0" marR="0" lvl="0" indent="0" algn="ctr" defTabSz="914400" rtl="0" eaLnBrk="1" fontAlgn="base" latinLnBrk="0" hangingPunct="1">
                        <a:lnSpc>
                          <a:spcPct val="100000"/>
                        </a:lnSpc>
                        <a:spcBef>
                          <a:spcPct val="0"/>
                        </a:spcBef>
                        <a:spcAft>
                          <a:spcPct val="0"/>
                        </a:spcAft>
                        <a:buClrTx/>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10-16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Boost</a:t>
                      </a:r>
                      <a:endParaRPr kumimoji="0" lang="en-US" altLang="en-US" sz="11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 MIB (34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or</a:t>
                      </a:r>
                    </a:p>
                    <a:p>
                      <a:pPr marL="0" marR="0" lvl="0" indent="0" algn="ctr" defTabSz="914400" rtl="0" eaLnBrk="1" fontAlgn="base" latinLnBrk="0" hangingPunct="1">
                        <a:lnSpc>
                          <a:spcPct val="100000"/>
                        </a:lnSpc>
                        <a:spcBef>
                          <a:spcPct val="0"/>
                        </a:spcBef>
                        <a:spcAft>
                          <a:spcPct val="0"/>
                        </a:spcAft>
                        <a:buClrTx/>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MammoSite</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 (34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 in 10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or</a:t>
                      </a:r>
                      <a:endPar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endParaRPr>
                    </a:p>
                    <a:p>
                      <a:pPr marL="0" marR="0" lvl="0" indent="0" algn="ctr" defTabSz="914400" rtl="0" eaLnBrk="1" fontAlgn="base" latinLnBrk="0" hangingPunct="1">
                        <a:lnSpc>
                          <a:spcPct val="100000"/>
                        </a:lnSpc>
                        <a:spcBef>
                          <a:spcPct val="0"/>
                        </a:spcBef>
                        <a:spcAft>
                          <a:spcPct val="0"/>
                        </a:spcAft>
                        <a:buClrTx/>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(3) 3D-CRT (38.5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 in 10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sym typeface="Symbol" panose="05050102010706020507" pitchFamily="18" charset="2"/>
                        </a:rPr>
                        <a:t>)</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6471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French SHARE</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1170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(2004-2009)</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WBI (50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25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+ 16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Boost</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WBI (40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15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or 42.5 in 16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endParaRPr kumimoji="0" lang="en-US" altLang="en-US" sz="11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3d-CRT (40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BID)</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5999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FF0000"/>
                          </a:solidFill>
                          <a:effectLst/>
                          <a:latin typeface="Arial" panose="020B0604020202020204" pitchFamily="34" charset="0"/>
                          <a:ea typeface="MS PGothic" panose="020B0600070205080204" pitchFamily="34" charset="-128"/>
                        </a:rPr>
                        <a:t>Medical Research Council – UK IMPORT LOW </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1935</a:t>
                      </a:r>
                      <a:b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b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(2007-2010)</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endParaRPr kumimoji="0" lang="en-US" altLang="en-US" sz="11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WB 2.67Gy X 15</a:t>
                      </a:r>
                      <a:endParaRPr kumimoji="0" lang="en-US" altLang="en-US" sz="1100" b="1" i="0" u="none" strike="noStrike" cap="none" normalizeH="0" baseline="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(1) WB 2.4Gy X 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(2) PB 2.67Gy X 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rPr>
                        <a:t>(3) PB only 2.67Gy X 15 </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1094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*Ontario Clinical Oncology Group- Canadian Trial</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558ED5"/>
                          </a:solidFill>
                          <a:effectLst/>
                          <a:latin typeface="Arial" panose="020B0604020202020204" pitchFamily="34" charset="0"/>
                          <a:ea typeface="MS PGothic" panose="020B0600070205080204" pitchFamily="34" charset="-128"/>
                        </a:rPr>
                        <a:t> RAPID</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2128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(2006- 7/2011)</a:t>
                      </a:r>
                      <a:endParaRPr kumimoji="0" lang="en-US" altLang="en-US" sz="11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WBI ± 10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boost:</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 42.5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16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for small breasts or</a:t>
                      </a:r>
                      <a:endParaRPr kumimoji="0" lang="en-US" altLang="en-US" sz="1100" b="1" i="0" u="none" strike="noStrike" cap="none" normalizeH="0" baseline="0" dirty="0" smtClean="0">
                        <a:ln>
                          <a:noFill/>
                        </a:ln>
                        <a:solidFill>
                          <a:srgbClr val="000000"/>
                        </a:solidFill>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 50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25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for large breasts</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3D CRT only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(38.5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in 10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fx</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10941">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FF0000"/>
                          </a:solidFill>
                          <a:effectLst/>
                          <a:latin typeface="Arial" panose="020B0604020202020204" pitchFamily="34" charset="0"/>
                          <a:ea typeface="MS PGothic" panose="020B0600070205080204" pitchFamily="34" charset="-128"/>
                        </a:rPr>
                        <a:t>GEC ESTRO</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pPr>
                      <a:r>
                        <a:rPr kumimoji="0" lang="en-US" altLang="en-US" sz="1100" b="1" i="0" u="none" strike="noStrike" cap="none" normalizeH="0" baseline="0" dirty="0" smtClean="0">
                          <a:ln>
                            <a:noFill/>
                          </a:ln>
                          <a:solidFill>
                            <a:srgbClr val="FF0000"/>
                          </a:solidFill>
                          <a:effectLst/>
                          <a:latin typeface="Arial" panose="020B0604020202020204" pitchFamily="34" charset="0"/>
                          <a:ea typeface="MS PGothic" panose="020B0600070205080204" pitchFamily="34" charset="-128"/>
                        </a:rPr>
                        <a:t>Brachytherapy</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1184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(2004 - 2009 )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defRPr/>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WBI </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defRPr/>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total dose of 50·0–50·4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 boost 10Gy</a:t>
                      </a:r>
                    </a:p>
                    <a:p>
                      <a:pPr marL="0" marR="0" lvl="0" indent="0" algn="ctr" defTabSz="914400" rtl="0" eaLnBrk="1" fontAlgn="base" latinLnBrk="0" hangingPunct="1">
                        <a:lnSpc>
                          <a:spcPct val="100000"/>
                        </a:lnSpc>
                        <a:spcBef>
                          <a:spcPct val="0"/>
                        </a:spcBef>
                        <a:spcAft>
                          <a:spcPct val="0"/>
                        </a:spcAft>
                        <a:buClr>
                          <a:schemeClr val="hlink"/>
                        </a:buClr>
                        <a:buSzPct val="75000"/>
                        <a:buFont typeface="Wingdings" panose="05000000000000000000" pitchFamily="2" charset="2"/>
                        <a:buNone/>
                        <a:tabLst/>
                        <a:defRPr/>
                      </a:pPr>
                      <a:endPar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endParaRP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Multicatheter</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BT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32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 8 f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bd</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Or 30.3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Gy</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 / 7 f (</a:t>
                      </a:r>
                      <a:r>
                        <a:rPr kumimoji="0" lang="en-US" altLang="en-US" sz="1100" b="1" i="0" u="none" strike="noStrike" cap="none" normalizeH="0" baseline="0" dirty="0" err="1" smtClean="0">
                          <a:ln>
                            <a:noFill/>
                          </a:ln>
                          <a:solidFill>
                            <a:schemeClr val="tx1"/>
                          </a:solidFill>
                          <a:effectLst/>
                          <a:latin typeface="Arial" panose="020B0604020202020204" pitchFamily="34" charset="0"/>
                          <a:ea typeface="MS PGothic" panose="020B0600070205080204" pitchFamily="34" charset="-128"/>
                        </a:rPr>
                        <a:t>bd</a:t>
                      </a:r>
                      <a:r>
                        <a:rPr kumimoji="0" lang="en-US" altLang="en-US" sz="11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rPr>
                        <a:t>)</a:t>
                      </a:r>
                    </a:p>
                  </a:txBody>
                  <a:tcPr marL="68580" marR="6858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Rectangle 6"/>
          <p:cNvSpPr/>
          <p:nvPr/>
        </p:nvSpPr>
        <p:spPr>
          <a:xfrm>
            <a:off x="451144" y="1822357"/>
            <a:ext cx="8354500" cy="8697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1689" y="3286326"/>
            <a:ext cx="8354500" cy="2277385"/>
          </a:xfrm>
          <a:prstGeom prst="rect">
            <a:avLst/>
          </a:prstGeom>
          <a:noFill/>
          <a:ln w="57150" cmpd="sng">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51689" y="2692119"/>
            <a:ext cx="8354500" cy="580386"/>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7200" y="5641312"/>
            <a:ext cx="8354500" cy="869762"/>
          </a:xfrm>
          <a:prstGeom prst="rect">
            <a:avLst/>
          </a:prstGeom>
          <a:no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91312" y="2692119"/>
            <a:ext cx="2814331" cy="13667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991858" y="4653070"/>
            <a:ext cx="2814331" cy="185800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00906" y="4058887"/>
            <a:ext cx="2814331" cy="594182"/>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49847306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3" presetClass="exit" presetSubtype="10" fill="hold" grpId="1" nodeType="with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3" grpId="0"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smtClean="0"/>
              <a:t>Breast Radiotherapy Trials</a:t>
            </a:r>
            <a:r>
              <a:rPr lang="en-GB" dirty="0" smtClean="0"/>
              <a:t/>
            </a:r>
            <a:br>
              <a:rPr lang="en-GB" dirty="0" smtClean="0"/>
            </a:br>
            <a:endParaRPr lang="en-GB" sz="3600" dirty="0"/>
          </a:p>
        </p:txBody>
      </p:sp>
      <p:pic>
        <p:nvPicPr>
          <p:cNvPr id="6" name="Content Placeholder 5" descr="Related image"/>
          <p:cNvPicPr>
            <a:picLocks noGrp="1"/>
          </p:cNvPicPr>
          <p:nvPr>
            <p:ph idx="1"/>
          </p:nvPr>
        </p:nvPicPr>
        <p:blipFill>
          <a:blip r:embed="rId2"/>
          <a:stretch>
            <a:fillRect/>
          </a:stretch>
        </p:blipFill>
        <p:spPr bwMode="auto">
          <a:xfrm>
            <a:off x="2514600" y="1784350"/>
            <a:ext cx="4572000" cy="4572000"/>
          </a:xfrm>
          <a:prstGeom prst="rect">
            <a:avLst/>
          </a:prstGeom>
          <a:noFill/>
          <a:ln w="9525">
            <a:noFill/>
            <a:miter lim="800000"/>
            <a:headEnd/>
            <a:tailEnd/>
          </a:ln>
        </p:spPr>
      </p:pic>
      <p:sp>
        <p:nvSpPr>
          <p:cNvPr id="7" name="TextBox 6"/>
          <p:cNvSpPr txBox="1"/>
          <p:nvPr/>
        </p:nvSpPr>
        <p:spPr>
          <a:xfrm>
            <a:off x="857839" y="2267990"/>
            <a:ext cx="3073138" cy="369332"/>
          </a:xfrm>
          <a:prstGeom prst="rect">
            <a:avLst/>
          </a:prstGeom>
          <a:noFill/>
        </p:spPr>
        <p:txBody>
          <a:bodyPr wrap="square" rtlCol="0">
            <a:spAutoFit/>
          </a:bodyPr>
          <a:lstStyle/>
          <a:p>
            <a:endParaRPr lang="en-GB" dirty="0"/>
          </a:p>
        </p:txBody>
      </p:sp>
      <p:sp>
        <p:nvSpPr>
          <p:cNvPr id="8" name="Title 1"/>
          <p:cNvSpPr txBox="1">
            <a:spLocks/>
          </p:cNvSpPr>
          <p:nvPr/>
        </p:nvSpPr>
        <p:spPr>
          <a:xfrm>
            <a:off x="641025" y="1828801"/>
            <a:ext cx="3421928" cy="2026762"/>
          </a:xfrm>
          <a:prstGeom prst="rect">
            <a:avLst/>
          </a:prstGeom>
        </p:spPr>
        <p:txBody>
          <a:bodyPr vert="horz" lIns="91440" tIns="45720" rIns="91440" bIns="45720" rtlCol="0" anchor="ctr" anchorCtr="0">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3200" b="1" i="0" u="none" strike="noStrike" kern="1200" cap="small" spc="0" normalizeH="0" baseline="0" noProof="0" dirty="0" smtClean="0">
                <a:ln>
                  <a:noFill/>
                </a:ln>
                <a:solidFill>
                  <a:schemeClr val="bg1"/>
                </a:solidFill>
                <a:effectLst>
                  <a:reflection blurRad="6350" stA="55000" endA="300" endPos="45500" dir="5400000" sy="-100000" algn="bl" rotWithShape="0"/>
                </a:effectLst>
                <a:uLnTx/>
                <a:uFillTx/>
                <a:latin typeface="Constantia" pitchFamily="18" charset="0"/>
                <a:ea typeface="+mj-ea"/>
                <a:cs typeface="+mj-cs"/>
              </a:rPr>
              <a:t>Past</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GB" sz="3200" b="1" cap="small" dirty="0" smtClean="0">
              <a:solidFill>
                <a:schemeClr val="bg1"/>
              </a:solidFill>
              <a:effectLst>
                <a:reflection blurRad="6350" stA="55000" endA="300" endPos="45500" dir="5400000" sy="-100000" algn="bl" rotWithShape="0"/>
              </a:effectLst>
              <a:latin typeface="Constantia" pitchFamily="18"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3200" b="1" i="0" u="none" strike="noStrike" kern="1200" cap="small" spc="0" normalizeH="0" baseline="0" noProof="0" dirty="0" smtClean="0">
                <a:ln>
                  <a:noFill/>
                </a:ln>
                <a:solidFill>
                  <a:schemeClr val="bg1"/>
                </a:solidFill>
                <a:effectLst>
                  <a:reflection blurRad="6350" stA="55000" endA="300" endPos="45500" dir="5400000" sy="-100000" algn="bl" rotWithShape="0"/>
                </a:effectLst>
                <a:uLnTx/>
                <a:uFillTx/>
                <a:latin typeface="Constantia" pitchFamily="18" charset="0"/>
                <a:ea typeface="+mj-ea"/>
                <a:cs typeface="+mj-cs"/>
              </a:rPr>
              <a:t>Present</a:t>
            </a:r>
          </a:p>
          <a:p>
            <a:pPr marL="0" marR="0" lvl="0" indent="0" algn="l" defTabSz="914400" rtl="0" eaLnBrk="1" fontAlgn="auto" latinLnBrk="0" hangingPunct="1">
              <a:lnSpc>
                <a:spcPct val="100000"/>
              </a:lnSpc>
              <a:spcBef>
                <a:spcPct val="0"/>
              </a:spcBef>
              <a:spcAft>
                <a:spcPts val="0"/>
              </a:spcAft>
              <a:buClrTx/>
              <a:buSzTx/>
              <a:tabLst/>
              <a:defRPr/>
            </a:pPr>
            <a:r>
              <a:rPr kumimoji="0" lang="en-GB" sz="3200" b="1" i="0" u="none" strike="noStrike" kern="1200" cap="small" spc="0" normalizeH="0" baseline="0" noProof="0" dirty="0" smtClean="0">
                <a:ln>
                  <a:noFill/>
                </a:ln>
                <a:solidFill>
                  <a:schemeClr val="bg1"/>
                </a:solidFill>
                <a:effectLst>
                  <a:reflection blurRad="6350" stA="55000" endA="300" endPos="45500" dir="5400000" sy="-100000" algn="bl" rotWithShape="0"/>
                </a:effectLst>
                <a:uLnTx/>
                <a:uFillTx/>
                <a:latin typeface="Constantia" pitchFamily="18" charset="0"/>
                <a:ea typeface="+mj-ea"/>
                <a:cs typeface="+mj-cs"/>
              </a:rPr>
              <a:t> </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3200" b="1" i="0" u="none" strike="noStrike" kern="1200" cap="small" spc="0" normalizeH="0" baseline="0" noProof="0" dirty="0" smtClean="0">
                <a:ln>
                  <a:noFill/>
                </a:ln>
                <a:solidFill>
                  <a:schemeClr val="bg1"/>
                </a:solidFill>
                <a:effectLst>
                  <a:reflection blurRad="6350" stA="55000" endA="300" endPos="45500" dir="5400000" sy="-100000" algn="bl" rotWithShape="0"/>
                </a:effectLst>
                <a:uLnTx/>
                <a:uFillTx/>
                <a:latin typeface="Constantia" pitchFamily="18" charset="0"/>
                <a:ea typeface="+mj-ea"/>
                <a:cs typeface="+mj-cs"/>
              </a:rPr>
              <a:t>future</a:t>
            </a:r>
            <a:endParaRPr kumimoji="0" lang="en-GB" sz="3200" b="1" i="0" u="none" strike="noStrike" kern="1200" cap="small" spc="0" normalizeH="0" baseline="0" noProof="0" dirty="0">
              <a:ln>
                <a:noFill/>
              </a:ln>
              <a:solidFill>
                <a:schemeClr val="bg1"/>
              </a:solidFill>
              <a:effectLst>
                <a:reflection blurRad="6350" stA="55000" endA="300" endPos="45500" dir="5400000" sy="-100000" algn="bl" rotWithShape="0"/>
              </a:effectLst>
              <a:uLnTx/>
              <a:uFillTx/>
              <a:latin typeface="Constantia" pitchFamily="18" charset="0"/>
              <a:ea typeface="+mj-ea"/>
              <a:cs typeface="+mj-cs"/>
            </a:endParaRP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143000" y="-2225"/>
            <a:ext cx="1846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FontTx/>
              <a:buNone/>
            </a:pPr>
            <a:endParaRPr lang="de-DE" altLang="en-US" sz="2400" smtClean="0">
              <a:solidFill>
                <a:srgbClr val="FFFFFF"/>
              </a:solidFill>
              <a:latin typeface="Verdana" panose="020B0604030504040204" pitchFamily="34" charset="0"/>
            </a:endParaRPr>
          </a:p>
        </p:txBody>
      </p:sp>
      <p:sp>
        <p:nvSpPr>
          <p:cNvPr id="4" name="Rectangle 2"/>
          <p:cNvSpPr>
            <a:spLocks noChangeArrowheads="1"/>
          </p:cNvSpPr>
          <p:nvPr/>
        </p:nvSpPr>
        <p:spPr bwMode="auto">
          <a:xfrm>
            <a:off x="1143000" y="-2225"/>
            <a:ext cx="1846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0" fontAlgn="base" hangingPunct="0">
              <a:spcBef>
                <a:spcPct val="0"/>
              </a:spcBef>
              <a:spcAft>
                <a:spcPct val="0"/>
              </a:spcAft>
              <a:buFontTx/>
              <a:buNone/>
            </a:pPr>
            <a:endParaRPr lang="de-DE" altLang="en-US" sz="2400" smtClean="0">
              <a:solidFill>
                <a:srgbClr val="FFFFFF"/>
              </a:solidFill>
              <a:latin typeface="Verdana" panose="020B0604030504040204" pitchFamily="34" charset="0"/>
            </a:endParaRPr>
          </a:p>
        </p:txBody>
      </p:sp>
      <p:graphicFrame>
        <p:nvGraphicFramePr>
          <p:cNvPr id="5" name="Diagramm 10"/>
          <p:cNvGraphicFramePr/>
          <p:nvPr>
            <p:extLst>
              <p:ext uri="{D42A27DB-BD31-4B8C-83A1-F6EECF244321}">
                <p14:modId xmlns="" xmlns:p14="http://schemas.microsoft.com/office/powerpoint/2010/main" val="688725583"/>
              </p:ext>
            </p:extLst>
          </p:nvPr>
        </p:nvGraphicFramePr>
        <p:xfrm>
          <a:off x="1394439" y="1573355"/>
          <a:ext cx="6560390" cy="514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8"/>
          <p:cNvSpPr txBox="1"/>
          <p:nvPr/>
        </p:nvSpPr>
        <p:spPr>
          <a:xfrm>
            <a:off x="1933501" y="4613105"/>
            <a:ext cx="877491" cy="338554"/>
          </a:xfrm>
          <a:prstGeom prst="rect">
            <a:avLst/>
          </a:prstGeom>
          <a:noFill/>
        </p:spPr>
        <p:txBody>
          <a:bodyPr>
            <a:spAutoFit/>
          </a:bodyPr>
          <a:lstStyle/>
          <a:p>
            <a:pPr fontAlgn="base">
              <a:spcBef>
                <a:spcPct val="0"/>
              </a:spcBef>
              <a:spcAft>
                <a:spcPct val="0"/>
              </a:spcAft>
              <a:defRPr/>
            </a:pPr>
            <a:r>
              <a:rPr lang="de-DE" sz="1600" dirty="0">
                <a:solidFill>
                  <a:srgbClr val="0099CC">
                    <a:lumMod val="50000"/>
                  </a:srgbClr>
                </a:solidFill>
                <a:latin typeface="Verdana" pitchFamily="34" charset="0"/>
                <a:ea typeface="ＭＳ Ｐゴシック" charset="0"/>
                <a:cs typeface="ＭＳ Ｐゴシック" charset="0"/>
              </a:rPr>
              <a:t>n=633</a:t>
            </a:r>
          </a:p>
        </p:txBody>
      </p:sp>
      <p:sp>
        <p:nvSpPr>
          <p:cNvPr id="7" name="Textfeld 9"/>
          <p:cNvSpPr txBox="1"/>
          <p:nvPr/>
        </p:nvSpPr>
        <p:spPr>
          <a:xfrm>
            <a:off x="6612980" y="4628627"/>
            <a:ext cx="877491" cy="338554"/>
          </a:xfrm>
          <a:prstGeom prst="rect">
            <a:avLst/>
          </a:prstGeom>
          <a:noFill/>
        </p:spPr>
        <p:txBody>
          <a:bodyPr>
            <a:spAutoFit/>
          </a:bodyPr>
          <a:lstStyle/>
          <a:p>
            <a:pPr fontAlgn="base">
              <a:spcBef>
                <a:spcPct val="0"/>
              </a:spcBef>
              <a:spcAft>
                <a:spcPct val="0"/>
              </a:spcAft>
              <a:defRPr/>
            </a:pPr>
            <a:r>
              <a:rPr lang="de-DE" sz="1600" dirty="0">
                <a:solidFill>
                  <a:srgbClr val="0099CC">
                    <a:lumMod val="50000"/>
                  </a:srgbClr>
                </a:solidFill>
                <a:latin typeface="Verdana" pitchFamily="34" charset="0"/>
                <a:ea typeface="ＭＳ Ｐゴシック" charset="0"/>
                <a:cs typeface="ＭＳ Ｐゴシック" charset="0"/>
              </a:rPr>
              <a:t>n=551</a:t>
            </a:r>
          </a:p>
        </p:txBody>
      </p:sp>
      <p:sp>
        <p:nvSpPr>
          <p:cNvPr id="8" name="Rechteck 2"/>
          <p:cNvSpPr>
            <a:spLocks noChangeArrowheads="1"/>
          </p:cNvSpPr>
          <p:nvPr/>
        </p:nvSpPr>
        <p:spPr bwMode="auto">
          <a:xfrm>
            <a:off x="2127453" y="1777123"/>
            <a:ext cx="5179219" cy="49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12713">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base">
              <a:lnSpc>
                <a:spcPct val="150000"/>
              </a:lnSpc>
              <a:spcBef>
                <a:spcPct val="0"/>
              </a:spcBef>
              <a:spcAft>
                <a:spcPct val="0"/>
              </a:spcAft>
              <a:buFontTx/>
              <a:buNone/>
            </a:pPr>
            <a:r>
              <a:rPr lang="en-GB" altLang="en-US" sz="2000" dirty="0" smtClean="0">
                <a:latin typeface="Verdana" panose="020B0604030504040204" pitchFamily="34" charset="0"/>
              </a:rPr>
              <a:t>April 2004  - July 2009, </a:t>
            </a:r>
            <a:r>
              <a:rPr lang="de-DE" altLang="en-US" sz="2000" dirty="0" smtClean="0">
                <a:latin typeface="Verdana" panose="020B0604030504040204" pitchFamily="34" charset="0"/>
              </a:rPr>
              <a:t>1184 </a:t>
            </a:r>
            <a:r>
              <a:rPr lang="de-DE" altLang="en-US" sz="2000" dirty="0" err="1" smtClean="0">
                <a:latin typeface="Verdana" panose="020B0604030504040204" pitchFamily="34" charset="0"/>
              </a:rPr>
              <a:t>patients</a:t>
            </a:r>
            <a:endParaRPr lang="de-DE" altLang="en-US" sz="2000" dirty="0" smtClean="0">
              <a:latin typeface="Verdana" panose="020B0604030504040204" pitchFamily="34" charset="0"/>
            </a:endParaRPr>
          </a:p>
        </p:txBody>
      </p:sp>
      <p:sp>
        <p:nvSpPr>
          <p:cNvPr id="9" name="Title 1"/>
          <p:cNvSpPr txBox="1">
            <a:spLocks noGrp="1"/>
          </p:cNvSpPr>
          <p:nvPr>
            <p:ph type="title"/>
          </p:nvPr>
        </p:nvSpPr>
        <p:spPr>
          <a:xfrm>
            <a:off x="368346" y="246583"/>
            <a:ext cx="8229600" cy="84468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algn="ctr"/>
            <a:r>
              <a:rPr lang="en-US" sz="2400" dirty="0" smtClean="0">
                <a:solidFill>
                  <a:schemeClr val="tx1"/>
                </a:solidFill>
              </a:rPr>
              <a:t>Brachytherapy</a:t>
            </a:r>
            <a:endParaRPr lang="en-US" sz="2400" dirty="0">
              <a:solidFill>
                <a:schemeClr val="tx1"/>
              </a:solidFill>
            </a:endParaRPr>
          </a:p>
        </p:txBody>
      </p:sp>
      <p:pic>
        <p:nvPicPr>
          <p:cNvPr id="11" name="Picture 10"/>
          <p:cNvPicPr>
            <a:picLocks noChangeAspect="1"/>
          </p:cNvPicPr>
          <p:nvPr/>
        </p:nvPicPr>
        <p:blipFill>
          <a:blip r:embed="rId8"/>
          <a:stretch>
            <a:fillRect/>
          </a:stretch>
        </p:blipFill>
        <p:spPr>
          <a:xfrm>
            <a:off x="7316121" y="213997"/>
            <a:ext cx="1653006" cy="1253449"/>
          </a:xfrm>
          <a:prstGeom prst="rect">
            <a:avLst/>
          </a:prstGeom>
        </p:spPr>
      </p:pic>
    </p:spTree>
    <p:extLst>
      <p:ext uri="{BB962C8B-B14F-4D97-AF65-F5344CB8AC3E}">
        <p14:creationId xmlns="" xmlns:p14="http://schemas.microsoft.com/office/powerpoint/2010/main" val="1954595810"/>
      </p:ext>
    </p:extLst>
  </p:cSld>
  <p:clrMapOvr>
    <a:masterClrMapping/>
  </p:clrMapOvr>
  <p:transition spd="slow">
    <p:push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elle 5"/>
          <p:cNvGraphicFramePr>
            <a:graphicFrameLocks noGrp="1"/>
          </p:cNvGraphicFramePr>
          <p:nvPr>
            <p:extLst>
              <p:ext uri="{D42A27DB-BD31-4B8C-83A1-F6EECF244321}">
                <p14:modId xmlns="" xmlns:p14="http://schemas.microsoft.com/office/powerpoint/2010/main" val="2743353438"/>
              </p:ext>
            </p:extLst>
          </p:nvPr>
        </p:nvGraphicFramePr>
        <p:xfrm>
          <a:off x="1531146" y="1073151"/>
          <a:ext cx="6036470" cy="1250984"/>
        </p:xfrm>
        <a:graphic>
          <a:graphicData uri="http://schemas.openxmlformats.org/drawingml/2006/table">
            <a:tbl>
              <a:tblPr/>
              <a:tblGrid>
                <a:gridCol w="2149079"/>
                <a:gridCol w="1535906"/>
                <a:gridCol w="1357313"/>
                <a:gridCol w="994172"/>
              </a:tblGrid>
              <a:tr h="59511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APBI group</a:t>
                      </a:r>
                      <a:endParaRPr kumimoji="0" lang="de-DE" altLang="en-US" sz="16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9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(n=633)</a:t>
                      </a:r>
                      <a:endParaRPr kumimoji="0" lang="de-DE" altLang="en-US" sz="15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WBI group</a:t>
                      </a:r>
                      <a:endParaRPr kumimoji="0" lang="de-DE" altLang="en-US" sz="16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9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(n=551)</a:t>
                      </a:r>
                      <a:endParaRPr kumimoji="0" lang="de-DE" altLang="en-US" sz="15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rPr>
                        <a:t>p-value</a:t>
                      </a:r>
                      <a:endParaRPr kumimoji="0" lang="de-DE" altLang="en-US" sz="16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r>
              <a:tr h="244392">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Age</a:t>
                      </a:r>
                      <a:endParaRPr kumimoji="0" lang="de-DE" altLang="en-US" sz="16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6A64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114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Age (years): </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median  (range)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de-DE" altLang="en-US" sz="12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62</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( 40 - 92)</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62</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( 40 - 85)</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0·86</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3" name="Tabelle 6"/>
          <p:cNvGraphicFramePr>
            <a:graphicFrameLocks noGrp="1"/>
          </p:cNvGraphicFramePr>
          <p:nvPr>
            <p:extLst>
              <p:ext uri="{D42A27DB-BD31-4B8C-83A1-F6EECF244321}">
                <p14:modId xmlns="" xmlns:p14="http://schemas.microsoft.com/office/powerpoint/2010/main" val="1932982592"/>
              </p:ext>
            </p:extLst>
          </p:nvPr>
        </p:nvGraphicFramePr>
        <p:xfrm>
          <a:off x="1531146" y="2293937"/>
          <a:ext cx="6041232" cy="868680"/>
        </p:xfrm>
        <a:graphic>
          <a:graphicData uri="http://schemas.openxmlformats.org/drawingml/2006/table">
            <a:tbl>
              <a:tblPr/>
              <a:tblGrid>
                <a:gridCol w="2143125"/>
                <a:gridCol w="1540669"/>
                <a:gridCol w="1359694"/>
                <a:gridCol w="997744"/>
              </a:tblGrid>
              <a:tr h="228600">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Menopausal status: n (%)</a:t>
                      </a:r>
                      <a:endParaRPr kumimoji="0" lang="de-DE" altLang="en-US" sz="15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6A64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premenopausal</a:t>
                      </a:r>
                      <a:endParaRPr kumimoji="0" lang="de-DE" altLang="en-US" sz="1500" b="1"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108 ( 17 )</a:t>
                      </a: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92 ( 17 )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postmenopausal</a:t>
                      </a:r>
                      <a:endParaRPr kumimoji="0" lang="de-DE" altLang="en-US" sz="15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525 ( </a:t>
                      </a:r>
                      <a:r>
                        <a:rPr kumimoji="0" lang="en-GB" altLang="en-US" sz="1500" b="1" i="0" u="none" strike="noStrike" cap="none" normalizeH="0" baseline="0" dirty="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83</a:t>
                      </a: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a:t>
                      </a: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459 ( </a:t>
                      </a:r>
                      <a:r>
                        <a:rPr kumimoji="0" lang="en-GB" altLang="en-US" sz="1500" b="1" i="0" u="none" strike="noStrike" cap="none" normalizeH="0" baseline="0" dirty="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83</a:t>
                      </a: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a:t>
                      </a: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  0.93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r>
              <a:tr h="1828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unknown</a:t>
                      </a: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0 ( 0 )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0 ( 0 )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4" name="Tabelle 7"/>
          <p:cNvGraphicFramePr>
            <a:graphicFrameLocks noGrp="1"/>
          </p:cNvGraphicFramePr>
          <p:nvPr>
            <p:extLst>
              <p:ext uri="{D42A27DB-BD31-4B8C-83A1-F6EECF244321}">
                <p14:modId xmlns="" xmlns:p14="http://schemas.microsoft.com/office/powerpoint/2010/main" val="3994297968"/>
              </p:ext>
            </p:extLst>
          </p:nvPr>
        </p:nvGraphicFramePr>
        <p:xfrm>
          <a:off x="1531146" y="3144837"/>
          <a:ext cx="6041232" cy="1250059"/>
        </p:xfrm>
        <a:graphic>
          <a:graphicData uri="http://schemas.openxmlformats.org/drawingml/2006/table">
            <a:tbl>
              <a:tblPr/>
              <a:tblGrid>
                <a:gridCol w="2143125"/>
                <a:gridCol w="1540669"/>
                <a:gridCol w="1359694"/>
                <a:gridCol w="997744"/>
              </a:tblGrid>
              <a:tr h="244219">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Tumour size and resection margins</a:t>
                      </a:r>
                      <a:endParaRPr kumimoji="0" lang="de-DE" altLang="en-US" sz="1600" b="1"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6A64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114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en-US" sz="15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Tumor diameter </a:t>
                      </a:r>
                      <a:r>
                        <a:rPr kumimoji="0" lang="de-DE"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(mm):</a:t>
                      </a:r>
                    </a:p>
                    <a:p>
                      <a:pPr marL="0" marR="0" lvl="0" indent="0" algn="l"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median (range)</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12</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( 9 - 30 )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12</a:t>
                      </a:r>
                      <a:r>
                        <a:rPr kumimoji="0" lang="en-GB" altLang="en-US" sz="12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( 9 – 30 )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0·19</a:t>
                      </a: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59436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Surgical free margins </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(mm): </a:t>
                      </a:r>
                    </a:p>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median (range)</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8</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( 2 - 40 )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7</a:t>
                      </a:r>
                      <a:r>
                        <a:rPr kumimoji="0" lang="en-GB" altLang="en-US" sz="1200" b="1"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a:t>
                      </a:r>
                      <a:r>
                        <a:rPr kumimoji="0" lang="en-GB" altLang="en-US" sz="1200" b="0" i="0" u="none" strike="noStrike" cap="none" normalizeH="0" baseline="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( 2 - 25 )</a:t>
                      </a:r>
                      <a:endParaRPr kumimoji="0" lang="de-DE" altLang="en-US" sz="12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0·39</a:t>
                      </a:r>
                      <a:endParaRPr kumimoji="0" lang="de-DE" altLang="en-US" sz="1200" b="0" i="0" u="none" strike="noStrike" cap="none" normalizeH="0" baseline="0" dirty="0" smtClean="0">
                        <a:ln>
                          <a:noFill/>
                        </a:ln>
                        <a:solidFill>
                          <a:schemeClr val="tx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5" name="Tabelle 8"/>
          <p:cNvGraphicFramePr>
            <a:graphicFrameLocks noGrp="1"/>
          </p:cNvGraphicFramePr>
          <p:nvPr>
            <p:extLst>
              <p:ext uri="{D42A27DB-BD31-4B8C-83A1-F6EECF244321}">
                <p14:modId xmlns="" xmlns:p14="http://schemas.microsoft.com/office/powerpoint/2010/main" val="2797421715"/>
              </p:ext>
            </p:extLst>
          </p:nvPr>
        </p:nvGraphicFramePr>
        <p:xfrm>
          <a:off x="1531154" y="4208469"/>
          <a:ext cx="6042423" cy="930275"/>
        </p:xfrm>
        <a:graphic>
          <a:graphicData uri="http://schemas.openxmlformats.org/drawingml/2006/table">
            <a:tbl>
              <a:tblPr/>
              <a:tblGrid>
                <a:gridCol w="2139554"/>
                <a:gridCol w="1541859"/>
                <a:gridCol w="1362075"/>
                <a:gridCol w="998935"/>
              </a:tblGrid>
              <a:tr h="244475">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Grading: n (%)</a:t>
                      </a:r>
                      <a:endParaRPr kumimoji="0" lang="de-DE" altLang="en-US" sz="1600" b="1" i="0" u="none" strike="noStrike" cap="none" normalizeH="0" baseline="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6A644"/>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G1</a:t>
                      </a:r>
                      <a:endParaRPr kumimoji="0" lang="de-DE" altLang="en-US" sz="1500" b="1" i="0" u="none" strike="noStrike" cap="none" normalizeH="0" baseline="0" dirty="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248 ( 39 )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217 ( 39 )</a:t>
                      </a:r>
                      <a:endParaRPr kumimoji="0" lang="de-DE" altLang="en-US" sz="12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G2</a:t>
                      </a:r>
                      <a:endParaRPr kumimoji="0" lang="de-DE" altLang="en-US" sz="1500" b="1" i="0" u="none" strike="noStrike" cap="none" normalizeH="0" baseline="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319 ( 50 )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288 ( 52 )</a:t>
                      </a:r>
                      <a:endParaRPr kumimoji="0" lang="de-DE" altLang="en-US" sz="1200" b="0" i="0" u="none" strike="noStrike" cap="none" normalizeH="0" baseline="0" dirty="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rPr>
                        <a:t> 0.55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G3</a:t>
                      </a:r>
                      <a:endParaRPr kumimoji="0" lang="de-DE" altLang="en-US" sz="1500" b="1" i="0" u="none" strike="noStrike" cap="none" normalizeH="0" baseline="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57 ( </a:t>
                      </a:r>
                      <a:r>
                        <a:rPr kumimoji="0" lang="en-GB"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9</a:t>
                      </a: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 )</a:t>
                      </a:r>
                      <a:endParaRPr kumimoji="0" lang="de-DE" altLang="en-US" sz="1200" b="0" i="0" u="none" strike="noStrike" cap="none" normalizeH="0" baseline="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42 (</a:t>
                      </a:r>
                      <a:r>
                        <a:rPr kumimoji="0" lang="en-GB" altLang="en-US" sz="1500" b="1"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8</a:t>
                      </a:r>
                      <a:r>
                        <a:rPr kumimoji="0" lang="en-GB" altLang="en-US" sz="15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 </a:t>
                      </a:r>
                      <a:r>
                        <a:rPr kumimoji="0" lang="en-GB"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a:t>
                      </a:r>
                      <a:endParaRPr kumimoji="0" lang="de-DE" altLang="en-US" sz="1200" b="0" i="0" u="none" strike="noStrike" cap="none" normalizeH="0" baseline="0" dirty="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bg1"/>
                          </a:solidFill>
                          <a:effectLst/>
                          <a:latin typeface="Arial" panose="020B0604020202020204" pitchFamily="34" charset="0"/>
                          <a:ea typeface="MS PGothic" panose="020B0600070205080204" pitchFamily="34" charset="-128"/>
                          <a:cs typeface="Times New Roman" panose="02020603050405020304" pitchFamily="18" charset="0"/>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FFFFFF"/>
                    </a:solidFill>
                  </a:tcPr>
                </a:tc>
              </a:tr>
            </a:tbl>
          </a:graphicData>
        </a:graphic>
      </p:graphicFrame>
      <p:graphicFrame>
        <p:nvGraphicFramePr>
          <p:cNvPr id="7" name="Tabelle 10"/>
          <p:cNvGraphicFramePr>
            <a:graphicFrameLocks noGrp="1"/>
          </p:cNvGraphicFramePr>
          <p:nvPr>
            <p:extLst>
              <p:ext uri="{D42A27DB-BD31-4B8C-83A1-F6EECF244321}">
                <p14:modId xmlns="" xmlns:p14="http://schemas.microsoft.com/office/powerpoint/2010/main" val="1900261743"/>
              </p:ext>
            </p:extLst>
          </p:nvPr>
        </p:nvGraphicFramePr>
        <p:xfrm>
          <a:off x="6469856" y="6081713"/>
          <a:ext cx="162324" cy="381000"/>
        </p:xfrm>
        <a:graphic>
          <a:graphicData uri="http://schemas.openxmlformats.org/drawingml/2006/table">
            <a:tbl>
              <a:tblPr/>
              <a:tblGrid>
                <a:gridCol w="162324"/>
              </a:tblGrid>
              <a:tr h="381000">
                <a:tc>
                  <a:txBody>
                    <a:bodyPr/>
                    <a:lstStyle/>
                    <a:p>
                      <a:endParaRPr lang="de-DE" sz="1900" dirty="0"/>
                    </a:p>
                  </a:txBody>
                  <a:tcPr marL="68462" marR="68462">
                    <a:lnL>
                      <a:noFill/>
                    </a:lnL>
                    <a:lnR>
                      <a:noFill/>
                    </a:lnR>
                    <a:lnT>
                      <a:noFill/>
                    </a:lnT>
                    <a:lnB>
                      <a:noFill/>
                    </a:lnB>
                  </a:tcPr>
                </a:tc>
              </a:tr>
            </a:tbl>
          </a:graphicData>
        </a:graphic>
      </p:graphicFrame>
      <p:graphicFrame>
        <p:nvGraphicFramePr>
          <p:cNvPr id="8" name="Tabelle 11"/>
          <p:cNvGraphicFramePr>
            <a:graphicFrameLocks noGrp="1"/>
          </p:cNvGraphicFramePr>
          <p:nvPr>
            <p:extLst>
              <p:ext uri="{D42A27DB-BD31-4B8C-83A1-F6EECF244321}">
                <p14:modId xmlns="" xmlns:p14="http://schemas.microsoft.com/office/powerpoint/2010/main" val="2966809670"/>
              </p:ext>
            </p:extLst>
          </p:nvPr>
        </p:nvGraphicFramePr>
        <p:xfrm>
          <a:off x="1531154" y="5127633"/>
          <a:ext cx="6042423" cy="701675"/>
        </p:xfrm>
        <a:graphic>
          <a:graphicData uri="http://schemas.openxmlformats.org/drawingml/2006/table">
            <a:tbl>
              <a:tblPr/>
              <a:tblGrid>
                <a:gridCol w="2122885"/>
                <a:gridCol w="1549003"/>
                <a:gridCol w="1368029"/>
                <a:gridCol w="1002506"/>
              </a:tblGrid>
              <a:tr h="244475">
                <a:tc grid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Systemic treatment: n (%)</a:t>
                      </a:r>
                      <a:endParaRPr kumimoji="0" lang="de-DE" altLang="en-US" sz="1600" b="1"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yes</a:t>
                      </a:r>
                      <a:endParaRPr kumimoji="0" lang="de-DE"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572 (</a:t>
                      </a:r>
                      <a:r>
                        <a:rPr kumimoji="0" lang="en-GB"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90</a:t>
                      </a: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505 (</a:t>
                      </a:r>
                      <a:r>
                        <a:rPr kumimoji="0" lang="en-GB" altLang="en-US" sz="1500" b="1"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92</a:t>
                      </a: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a:t>
                      </a:r>
                      <a:endParaRPr kumimoji="0" lang="de-DE"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FFFF"/>
                    </a:solidFill>
                  </a:tcPr>
                </a:tc>
              </a:tr>
              <a:tr h="2286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500" b="1"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no</a:t>
                      </a:r>
                      <a:endParaRPr kumimoji="0" lang="de-DE" altLang="en-US" sz="1500" b="1"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59 ( 9 )</a:t>
                      </a: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46 ( 8 )</a:t>
                      </a:r>
                      <a:endParaRPr kumimoji="0" lang="de-DE" altLang="en-US" sz="1200" b="0" i="0" u="none" strike="noStrike" cap="none" normalizeH="0" baseline="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51435" marR="5143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chemeClr val="bg1"/>
                          </a:solidFill>
                          <a:effectLst/>
                          <a:latin typeface="Calibri" panose="020F0502020204030204" pitchFamily="34" charset="0"/>
                          <a:ea typeface="MS PGothic" panose="020B0600070205080204" pitchFamily="34" charset="-128"/>
                          <a:cs typeface="Times New Roman" panose="02020603050405020304" pitchFamily="18" charset="0"/>
                        </a:rPr>
                        <a:t> 0.63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
        <p:nvSpPr>
          <p:cNvPr id="9" name="Textfeld 12"/>
          <p:cNvSpPr txBox="1"/>
          <p:nvPr/>
        </p:nvSpPr>
        <p:spPr>
          <a:xfrm>
            <a:off x="1572816" y="5964239"/>
            <a:ext cx="3160172" cy="420576"/>
          </a:xfrm>
          <a:prstGeom prst="rect">
            <a:avLst/>
          </a:prstGeom>
          <a:ln/>
        </p:spPr>
        <p:style>
          <a:lnRef idx="2">
            <a:schemeClr val="accent3"/>
          </a:lnRef>
          <a:fillRef idx="1">
            <a:schemeClr val="lt1"/>
          </a:fillRef>
          <a:effectRef idx="0">
            <a:schemeClr val="accent3"/>
          </a:effectRef>
          <a:fontRef idx="minor">
            <a:schemeClr val="dk1"/>
          </a:fontRef>
        </p:style>
        <p:txBody>
          <a:bodyPr wrap="none">
            <a:spAutoFit/>
          </a:bodyPr>
          <a:lstStyle/>
          <a:p>
            <a:pPr fontAlgn="base">
              <a:spcBef>
                <a:spcPct val="0"/>
              </a:spcBef>
              <a:spcAft>
                <a:spcPct val="0"/>
              </a:spcAft>
              <a:defRPr/>
            </a:pPr>
            <a:r>
              <a:rPr lang="de-DE" sz="2133" b="1" dirty="0">
                <a:solidFill>
                  <a:srgbClr val="FF0000"/>
                </a:solidFill>
                <a:latin typeface="Calibri"/>
              </a:rPr>
              <a:t>Follow-</a:t>
            </a:r>
            <a:r>
              <a:rPr lang="de-DE" sz="2133" b="1" dirty="0" err="1">
                <a:solidFill>
                  <a:srgbClr val="FF0000"/>
                </a:solidFill>
                <a:latin typeface="Calibri"/>
              </a:rPr>
              <a:t>up</a:t>
            </a:r>
            <a:r>
              <a:rPr lang="de-DE" sz="2133" b="1" dirty="0">
                <a:solidFill>
                  <a:srgbClr val="FF0000"/>
                </a:solidFill>
                <a:latin typeface="Calibri"/>
              </a:rPr>
              <a:t>: 6.6 y. (median)</a:t>
            </a:r>
          </a:p>
        </p:txBody>
      </p:sp>
      <p:sp>
        <p:nvSpPr>
          <p:cNvPr id="10" name="Titel 14"/>
          <p:cNvSpPr>
            <a:spLocks noGrp="1"/>
          </p:cNvSpPr>
          <p:nvPr>
            <p:ph type="title"/>
          </p:nvPr>
        </p:nvSpPr>
        <p:spPr>
          <a:xfrm>
            <a:off x="1143000" y="444501"/>
            <a:ext cx="6858000" cy="400051"/>
          </a:xfrm>
        </p:spPr>
        <p:txBody>
          <a:bodyPr>
            <a:normAutofit fontScale="90000"/>
          </a:bodyPr>
          <a:lstStyle/>
          <a:p>
            <a:pPr algn="ctr">
              <a:defRPr/>
            </a:pPr>
            <a:r>
              <a:rPr lang="en-US" altLang="de-DE" sz="3200" dirty="0">
                <a:effectLst/>
                <a:latin typeface="+mn-lt"/>
                <a:ea typeface="Verdana" panose="020B0604030504040204" pitchFamily="34" charset="0"/>
                <a:cs typeface="Verdana" panose="020B0604030504040204" pitchFamily="34" charset="0"/>
              </a:rPr>
              <a:t>PATIENTS CHARACTERISTICS</a:t>
            </a:r>
            <a:endParaRPr lang="de-DE" sz="3200" dirty="0">
              <a:effectLst/>
              <a:latin typeface="+mn-lt"/>
              <a:ea typeface="Verdana" panose="020B0604030504040204" pitchFamily="34" charset="0"/>
              <a:cs typeface="Verdana" panose="020B0604030504040204" pitchFamily="34" charset="0"/>
            </a:endParaRPr>
          </a:p>
        </p:txBody>
      </p:sp>
    </p:spTree>
    <p:extLst>
      <p:ext uri="{BB962C8B-B14F-4D97-AF65-F5344CB8AC3E}">
        <p14:creationId xmlns="" xmlns:p14="http://schemas.microsoft.com/office/powerpoint/2010/main" val="3463475360"/>
      </p:ext>
    </p:extLst>
  </p:cSld>
  <p:clrMapOvr>
    <a:masterClrMapping/>
  </p:clrMapOvr>
  <p:transition spd="slow">
    <p:push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a:ext>
            </a:extLst>
          </a:blip>
          <a:srcRect/>
          <a:stretch>
            <a:fillRect/>
          </a:stretch>
        </p:blipFill>
        <p:spPr bwMode="auto">
          <a:xfrm>
            <a:off x="789156" y="2241741"/>
            <a:ext cx="3345416" cy="3493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7"/>
          <p:cNvSpPr>
            <a:spLocks noGrp="1"/>
          </p:cNvSpPr>
          <p:nvPr>
            <p:ph type="title"/>
          </p:nvPr>
        </p:nvSpPr>
        <p:spPr>
          <a:xfrm>
            <a:off x="440682" y="1756042"/>
            <a:ext cx="3693890" cy="580758"/>
          </a:xfrm>
        </p:spPr>
        <p:txBody>
          <a:bodyPr>
            <a:normAutofit/>
          </a:bodyPr>
          <a:lstStyle/>
          <a:p>
            <a:r>
              <a:rPr lang="en-US" altLang="en-US" sz="1800" b="1" dirty="0" smtClean="0">
                <a:solidFill>
                  <a:srgbClr val="FFFFFF"/>
                </a:solidFill>
                <a:latin typeface="Arial" panose="020B0604020202020204" pitchFamily="34" charset="0"/>
                <a:cs typeface="Arial" panose="020B0604020202020204" pitchFamily="34" charset="0"/>
              </a:rPr>
              <a:t>Ipsilateral Breast Recurrence</a:t>
            </a:r>
          </a:p>
        </p:txBody>
      </p:sp>
      <p:pic>
        <p:nvPicPr>
          <p:cNvPr id="4" name="Picture 1"/>
          <p:cNvPicPr>
            <a:picLocks noChangeAspect="1"/>
          </p:cNvPicPr>
          <p:nvPr/>
        </p:nvPicPr>
        <p:blipFill>
          <a:blip r:embed="rId4">
            <a:extLst>
              <a:ext uri="{28A0092B-C50C-407E-A947-70E740481C1C}">
                <a14:useLocalDpi xmlns="" xmlns:a14="http://schemas.microsoft.com/office/drawing/2010/main"/>
              </a:ext>
            </a:extLst>
          </a:blip>
          <a:srcRect/>
          <a:stretch>
            <a:fillRect/>
          </a:stretch>
        </p:blipFill>
        <p:spPr bwMode="auto">
          <a:xfrm>
            <a:off x="5170321" y="2537352"/>
            <a:ext cx="3059279" cy="3184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7"/>
          <p:cNvSpPr txBox="1">
            <a:spLocks/>
          </p:cNvSpPr>
          <p:nvPr/>
        </p:nvSpPr>
        <p:spPr>
          <a:xfrm>
            <a:off x="5094632" y="1724157"/>
            <a:ext cx="2781669" cy="84468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altLang="en-US" sz="1800" dirty="0" smtClean="0">
                <a:solidFill>
                  <a:schemeClr val="tx1"/>
                </a:solidFill>
                <a:latin typeface="Arial" panose="020B0604020202020204" pitchFamily="34" charset="0"/>
                <a:cs typeface="Arial" panose="020B0604020202020204" pitchFamily="34" charset="0"/>
              </a:rPr>
              <a:t>Disease-Free Survival</a:t>
            </a:r>
          </a:p>
        </p:txBody>
      </p:sp>
      <p:sp>
        <p:nvSpPr>
          <p:cNvPr id="6" name="Rectangle 5"/>
          <p:cNvSpPr/>
          <p:nvPr/>
        </p:nvSpPr>
        <p:spPr>
          <a:xfrm>
            <a:off x="440026" y="83789"/>
            <a:ext cx="7389091" cy="1672253"/>
          </a:xfrm>
          <a:prstGeom prst="rect">
            <a:avLst/>
          </a:prstGeom>
          <a:solidFill>
            <a:schemeClr val="bg1"/>
          </a:solidFill>
        </p:spPr>
        <p:txBody>
          <a:bodyPr wrap="square">
            <a:spAutoFit/>
          </a:bodyPr>
          <a:lstStyle/>
          <a:p>
            <a:pPr defTabSz="914400"/>
            <a:r>
              <a:rPr lang="en-US" sz="2800" baseline="30000" dirty="0">
                <a:latin typeface="Arial"/>
              </a:rPr>
              <a:t>5-year results of accelerated partial breast irradiation using sole interstitial </a:t>
            </a:r>
            <a:r>
              <a:rPr lang="en-US" sz="2800" baseline="30000" dirty="0" err="1">
                <a:latin typeface="Arial"/>
              </a:rPr>
              <a:t>multicatheter</a:t>
            </a:r>
            <a:r>
              <a:rPr lang="en-US" sz="2800" baseline="30000" dirty="0">
                <a:latin typeface="Arial"/>
              </a:rPr>
              <a:t> brachytherapy versus whole-breast irradiation with boost after breast-conserving surgery for low-risk invasive and in-situ carcinoma of the female breast: a randomised, phase 3, non-inferiority trial</a:t>
            </a:r>
            <a:endParaRPr lang="en-US" sz="2800" dirty="0">
              <a:latin typeface="Arial"/>
            </a:endParaRPr>
          </a:p>
        </p:txBody>
      </p:sp>
      <p:sp>
        <p:nvSpPr>
          <p:cNvPr id="7" name="Rectangle 6"/>
          <p:cNvSpPr/>
          <p:nvPr/>
        </p:nvSpPr>
        <p:spPr>
          <a:xfrm>
            <a:off x="6485467" y="6248400"/>
            <a:ext cx="2507833" cy="420628"/>
          </a:xfrm>
          <a:prstGeom prst="rect">
            <a:avLst/>
          </a:prstGeom>
        </p:spPr>
        <p:txBody>
          <a:bodyPr wrap="square">
            <a:spAutoFit/>
          </a:bodyPr>
          <a:lstStyle/>
          <a:p>
            <a:pPr defTabSz="914400"/>
            <a:r>
              <a:rPr lang="en-US" sz="1600" baseline="30000" dirty="0">
                <a:solidFill>
                  <a:srgbClr val="FFFFFF"/>
                </a:solidFill>
                <a:latin typeface="Arial"/>
              </a:rPr>
              <a:t>Lancet Oncology online October 20, 2015</a:t>
            </a:r>
          </a:p>
        </p:txBody>
      </p:sp>
    </p:spTree>
    <p:extLst>
      <p:ext uri="{BB962C8B-B14F-4D97-AF65-F5344CB8AC3E}">
        <p14:creationId xmlns="" xmlns:p14="http://schemas.microsoft.com/office/powerpoint/2010/main" val="4234562315"/>
      </p:ext>
    </p:extLst>
  </p:cSld>
  <p:clrMapOvr>
    <a:masterClrMapping/>
  </p:clrMapOvr>
  <p:transition spd="slow">
    <p:push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353285" y="0"/>
            <a:ext cx="8229600" cy="84468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algn="ctr"/>
            <a:r>
              <a:rPr lang="en-US" sz="2400" dirty="0" smtClean="0">
                <a:effectLst/>
              </a:rPr>
              <a:t>partial breast irradiation</a:t>
            </a:r>
            <a:endParaRPr lang="en-US" sz="2400" dirty="0">
              <a:effectLst/>
            </a:endParaRPr>
          </a:p>
        </p:txBody>
      </p:sp>
      <p:grpSp>
        <p:nvGrpSpPr>
          <p:cNvPr id="10" name="Group 9"/>
          <p:cNvGrpSpPr/>
          <p:nvPr/>
        </p:nvGrpSpPr>
        <p:grpSpPr>
          <a:xfrm rot="16200000">
            <a:off x="3283605" y="5339527"/>
            <a:ext cx="10320671" cy="673402"/>
            <a:chOff x="1864355" y="3189768"/>
            <a:chExt cx="7740503" cy="673402"/>
          </a:xfrm>
        </p:grpSpPr>
        <p:sp>
          <p:nvSpPr>
            <p:cNvPr id="11" name="Chevron 10"/>
            <p:cNvSpPr/>
            <p:nvPr/>
          </p:nvSpPr>
          <p:spPr>
            <a:xfrm>
              <a:off x="2340529" y="3189768"/>
              <a:ext cx="7250039" cy="190021"/>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13" name="Chevron 12"/>
            <p:cNvSpPr/>
            <p:nvPr/>
          </p:nvSpPr>
          <p:spPr>
            <a:xfrm>
              <a:off x="1864355" y="3673149"/>
              <a:ext cx="7740502" cy="190021"/>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14" name="Chevron 13"/>
            <p:cNvSpPr/>
            <p:nvPr/>
          </p:nvSpPr>
          <p:spPr>
            <a:xfrm>
              <a:off x="2096057" y="3431460"/>
              <a:ext cx="7508801" cy="190021"/>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grpSp>
      <p:pic>
        <p:nvPicPr>
          <p:cNvPr id="4" name="Picture 3"/>
          <p:cNvPicPr>
            <a:picLocks noChangeAspect="1"/>
          </p:cNvPicPr>
          <p:nvPr/>
        </p:nvPicPr>
        <p:blipFill>
          <a:blip r:embed="rId3"/>
          <a:stretch>
            <a:fillRect/>
          </a:stretch>
        </p:blipFill>
        <p:spPr>
          <a:xfrm>
            <a:off x="2546956" y="2957943"/>
            <a:ext cx="3273452" cy="3498078"/>
          </a:xfrm>
          <a:prstGeom prst="rect">
            <a:avLst/>
          </a:prstGeom>
          <a:solidFill>
            <a:srgbClr val="FFFFFF"/>
          </a:solidFill>
          <a:ln w="28575" cmpd="sng">
            <a:solidFill>
              <a:srgbClr val="558ED5"/>
            </a:solidFill>
          </a:ln>
        </p:spPr>
      </p:pic>
      <p:pic>
        <p:nvPicPr>
          <p:cNvPr id="5" name="Picture 4"/>
          <p:cNvPicPr>
            <a:picLocks noChangeAspect="1"/>
          </p:cNvPicPr>
          <p:nvPr/>
        </p:nvPicPr>
        <p:blipFill>
          <a:blip r:embed="rId4"/>
          <a:stretch>
            <a:fillRect/>
          </a:stretch>
        </p:blipFill>
        <p:spPr>
          <a:xfrm>
            <a:off x="790902" y="3113187"/>
            <a:ext cx="6794500" cy="3352800"/>
          </a:xfrm>
          <a:prstGeom prst="rect">
            <a:avLst/>
          </a:prstGeom>
          <a:solidFill>
            <a:srgbClr val="FFFFFF"/>
          </a:solidFill>
          <a:ln w="28575" cmpd="sng">
            <a:solidFill>
              <a:schemeClr val="tx2">
                <a:lumMod val="60000"/>
                <a:lumOff val="40000"/>
              </a:schemeClr>
            </a:solidFill>
          </a:ln>
        </p:spPr>
      </p:pic>
      <p:sp>
        <p:nvSpPr>
          <p:cNvPr id="2" name="TextBox 1"/>
          <p:cNvSpPr txBox="1"/>
          <p:nvPr/>
        </p:nvSpPr>
        <p:spPr>
          <a:xfrm>
            <a:off x="1538075" y="4240834"/>
            <a:ext cx="826443" cy="369332"/>
          </a:xfrm>
          <a:prstGeom prst="rect">
            <a:avLst/>
          </a:prstGeom>
          <a:noFill/>
        </p:spPr>
        <p:txBody>
          <a:bodyPr wrap="none" rtlCol="0">
            <a:spAutoFit/>
          </a:bodyPr>
          <a:lstStyle/>
          <a:p>
            <a:r>
              <a:rPr lang="en-US" dirty="0">
                <a:solidFill>
                  <a:prstClr val="black"/>
                </a:solidFill>
                <a:latin typeface="Arial"/>
              </a:rPr>
              <a:t>674 </a:t>
            </a:r>
            <a:r>
              <a:rPr lang="en-US" dirty="0" err="1">
                <a:solidFill>
                  <a:prstClr val="black"/>
                </a:solidFill>
                <a:latin typeface="Arial"/>
              </a:rPr>
              <a:t>pt</a:t>
            </a:r>
            <a:endParaRPr lang="en-US" dirty="0">
              <a:solidFill>
                <a:prstClr val="black"/>
              </a:solidFill>
              <a:latin typeface="Arial"/>
            </a:endParaRPr>
          </a:p>
        </p:txBody>
      </p:sp>
      <p:sp>
        <p:nvSpPr>
          <p:cNvPr id="15" name="TextBox 14"/>
          <p:cNvSpPr txBox="1"/>
          <p:nvPr/>
        </p:nvSpPr>
        <p:spPr>
          <a:xfrm>
            <a:off x="3578592" y="4240834"/>
            <a:ext cx="826443" cy="369332"/>
          </a:xfrm>
          <a:prstGeom prst="rect">
            <a:avLst/>
          </a:prstGeom>
          <a:noFill/>
        </p:spPr>
        <p:txBody>
          <a:bodyPr wrap="none" rtlCol="0">
            <a:spAutoFit/>
          </a:bodyPr>
          <a:lstStyle/>
          <a:p>
            <a:r>
              <a:rPr lang="en-US" dirty="0">
                <a:solidFill>
                  <a:prstClr val="black"/>
                </a:solidFill>
                <a:latin typeface="Arial"/>
              </a:rPr>
              <a:t>673 </a:t>
            </a:r>
            <a:r>
              <a:rPr lang="en-US" dirty="0" err="1">
                <a:solidFill>
                  <a:prstClr val="black"/>
                </a:solidFill>
                <a:latin typeface="Arial"/>
              </a:rPr>
              <a:t>pt</a:t>
            </a:r>
            <a:endParaRPr lang="en-US" dirty="0">
              <a:solidFill>
                <a:prstClr val="black"/>
              </a:solidFill>
              <a:latin typeface="Arial"/>
            </a:endParaRPr>
          </a:p>
        </p:txBody>
      </p:sp>
      <p:sp>
        <p:nvSpPr>
          <p:cNvPr id="16" name="TextBox 15"/>
          <p:cNvSpPr txBox="1"/>
          <p:nvPr/>
        </p:nvSpPr>
        <p:spPr>
          <a:xfrm>
            <a:off x="5820408" y="4240834"/>
            <a:ext cx="826443" cy="369332"/>
          </a:xfrm>
          <a:prstGeom prst="rect">
            <a:avLst/>
          </a:prstGeom>
          <a:noFill/>
        </p:spPr>
        <p:txBody>
          <a:bodyPr wrap="none" rtlCol="0">
            <a:spAutoFit/>
          </a:bodyPr>
          <a:lstStyle/>
          <a:p>
            <a:r>
              <a:rPr lang="en-US" dirty="0">
                <a:solidFill>
                  <a:prstClr val="black"/>
                </a:solidFill>
                <a:latin typeface="Arial"/>
              </a:rPr>
              <a:t>669 </a:t>
            </a:r>
            <a:r>
              <a:rPr lang="en-US" dirty="0" err="1">
                <a:solidFill>
                  <a:prstClr val="black"/>
                </a:solidFill>
                <a:latin typeface="Arial"/>
              </a:rPr>
              <a:t>pt</a:t>
            </a:r>
            <a:endParaRPr lang="en-US" dirty="0">
              <a:solidFill>
                <a:prstClr val="black"/>
              </a:solidFill>
              <a:latin typeface="Arial"/>
            </a:endParaRPr>
          </a:p>
        </p:txBody>
      </p:sp>
      <p:pic>
        <p:nvPicPr>
          <p:cNvPr id="17" name="Picture 16"/>
          <p:cNvPicPr>
            <a:picLocks noChangeAspect="1"/>
          </p:cNvPicPr>
          <p:nvPr/>
        </p:nvPicPr>
        <p:blipFill>
          <a:blip r:embed="rId5"/>
          <a:stretch>
            <a:fillRect/>
          </a:stretch>
        </p:blipFill>
        <p:spPr>
          <a:xfrm>
            <a:off x="1312811" y="844685"/>
            <a:ext cx="5803900" cy="1929431"/>
          </a:xfrm>
          <a:prstGeom prst="rect">
            <a:avLst/>
          </a:prstGeom>
          <a:solidFill>
            <a:srgbClr val="FFFFFF"/>
          </a:solidFill>
        </p:spPr>
      </p:pic>
      <p:pic>
        <p:nvPicPr>
          <p:cNvPr id="18" name="Picture 17"/>
          <p:cNvPicPr>
            <a:picLocks noChangeAspect="1"/>
          </p:cNvPicPr>
          <p:nvPr/>
        </p:nvPicPr>
        <p:blipFill>
          <a:blip r:embed="rId6"/>
          <a:stretch>
            <a:fillRect/>
          </a:stretch>
        </p:blipFill>
        <p:spPr>
          <a:xfrm>
            <a:off x="1428891" y="3102841"/>
            <a:ext cx="5217960" cy="3353180"/>
          </a:xfrm>
          <a:prstGeom prst="rect">
            <a:avLst/>
          </a:prstGeom>
        </p:spPr>
      </p:pic>
      <p:sp>
        <p:nvSpPr>
          <p:cNvPr id="3" name="Rectangle 2"/>
          <p:cNvSpPr/>
          <p:nvPr/>
        </p:nvSpPr>
        <p:spPr>
          <a:xfrm>
            <a:off x="6085264" y="6632313"/>
            <a:ext cx="2024187" cy="276999"/>
          </a:xfrm>
          <a:prstGeom prst="rect">
            <a:avLst/>
          </a:prstGeom>
        </p:spPr>
        <p:txBody>
          <a:bodyPr wrap="none">
            <a:spAutoFit/>
          </a:bodyPr>
          <a:lstStyle/>
          <a:p>
            <a:r>
              <a:rPr lang="en-US" baseline="30000" dirty="0">
                <a:solidFill>
                  <a:srgbClr val="FFFFFF"/>
                </a:solidFill>
                <a:latin typeface="Arial"/>
              </a:rPr>
              <a:t>The Lancet August 2, 2017 </a:t>
            </a:r>
            <a:endParaRPr lang="en-US" dirty="0">
              <a:solidFill>
                <a:srgbClr val="FFFFFF"/>
              </a:solidFill>
              <a:latin typeface="Arial"/>
            </a:endParaRPr>
          </a:p>
        </p:txBody>
      </p:sp>
    </p:spTree>
    <p:extLst>
      <p:ext uri="{BB962C8B-B14F-4D97-AF65-F5344CB8AC3E}">
        <p14:creationId xmlns="" xmlns:p14="http://schemas.microsoft.com/office/powerpoint/2010/main" val="415998055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3" presetClass="exit" presetSubtype="10" fill="hold" grpId="1" nodeType="withEffect">
                                  <p:stCondLst>
                                    <p:cond delay="0"/>
                                  </p:stCondLst>
                                  <p:childTnLst>
                                    <p:animEffect transition="out" filter="blinds(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6119" y="2379160"/>
            <a:ext cx="3860800" cy="3886200"/>
          </a:xfrm>
          <a:prstGeom prst="rect">
            <a:avLst/>
          </a:prstGeom>
        </p:spPr>
      </p:pic>
      <p:pic>
        <p:nvPicPr>
          <p:cNvPr id="2" name="Picture 1"/>
          <p:cNvPicPr>
            <a:picLocks noChangeAspect="1"/>
          </p:cNvPicPr>
          <p:nvPr/>
        </p:nvPicPr>
        <p:blipFill>
          <a:blip r:embed="rId4"/>
          <a:stretch>
            <a:fillRect/>
          </a:stretch>
        </p:blipFill>
        <p:spPr>
          <a:xfrm>
            <a:off x="4101057" y="2379160"/>
            <a:ext cx="4918074" cy="3886200"/>
          </a:xfrm>
          <a:prstGeom prst="rect">
            <a:avLst/>
          </a:prstGeom>
        </p:spPr>
      </p:pic>
      <p:pic>
        <p:nvPicPr>
          <p:cNvPr id="5" name="Picture 4"/>
          <p:cNvPicPr>
            <a:picLocks noChangeAspect="1"/>
          </p:cNvPicPr>
          <p:nvPr/>
        </p:nvPicPr>
        <p:blipFill>
          <a:blip r:embed="rId5"/>
          <a:stretch>
            <a:fillRect/>
          </a:stretch>
        </p:blipFill>
        <p:spPr>
          <a:xfrm>
            <a:off x="4101057" y="2379160"/>
            <a:ext cx="4918074" cy="3886200"/>
          </a:xfrm>
          <a:prstGeom prst="rect">
            <a:avLst/>
          </a:prstGeom>
        </p:spPr>
      </p:pic>
      <p:pic>
        <p:nvPicPr>
          <p:cNvPr id="6" name="Picture 5"/>
          <p:cNvPicPr>
            <a:picLocks noChangeAspect="1"/>
          </p:cNvPicPr>
          <p:nvPr/>
        </p:nvPicPr>
        <p:blipFill>
          <a:blip r:embed="rId6"/>
          <a:stretch>
            <a:fillRect/>
          </a:stretch>
        </p:blipFill>
        <p:spPr>
          <a:xfrm>
            <a:off x="1698122" y="102701"/>
            <a:ext cx="5803900" cy="1929431"/>
          </a:xfrm>
          <a:prstGeom prst="rect">
            <a:avLst/>
          </a:prstGeom>
          <a:solidFill>
            <a:srgbClr val="FFFFFF"/>
          </a:solidFill>
        </p:spPr>
      </p:pic>
    </p:spTree>
    <p:extLst>
      <p:ext uri="{BB962C8B-B14F-4D97-AF65-F5344CB8AC3E}">
        <p14:creationId xmlns="" xmlns:p14="http://schemas.microsoft.com/office/powerpoint/2010/main" val="357155232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14113" y="5881373"/>
            <a:ext cx="6151323" cy="913070"/>
          </a:xfrm>
          <a:prstGeom prst="rect">
            <a:avLst/>
          </a:prstGeom>
          <a:solidFill>
            <a:srgbClr val="FFFFFF"/>
          </a:solidFill>
        </p:spPr>
        <p:txBody>
          <a:bodyPr wrap="square">
            <a:spAutoFit/>
          </a:bodyPr>
          <a:lstStyle/>
          <a:p>
            <a:pPr defTabSz="914400"/>
            <a:endParaRPr lang="en-US" sz="2000" baseline="30000" dirty="0">
              <a:solidFill>
                <a:prstClr val="black"/>
              </a:solidFill>
              <a:latin typeface="Arial"/>
            </a:endParaRPr>
          </a:p>
          <a:p>
            <a:pPr defTabSz="914400"/>
            <a:r>
              <a:rPr lang="en-US" sz="2000" baseline="30000" dirty="0">
                <a:solidFill>
                  <a:prstClr val="black"/>
                </a:solidFill>
                <a:latin typeface="Arial"/>
              </a:rPr>
              <a:t>With a median follow-up of 5.8 years, the 5-year recurrence rates for ELIOT versus external beam radiation therapy (EBRT) patients were </a:t>
            </a:r>
            <a:r>
              <a:rPr lang="en-US" sz="2000" baseline="30000" dirty="0">
                <a:solidFill>
                  <a:srgbClr val="FF0000"/>
                </a:solidFill>
                <a:latin typeface="Arial"/>
              </a:rPr>
              <a:t>4.4 % and 0.4 %</a:t>
            </a:r>
            <a:r>
              <a:rPr lang="en-US" sz="2000" baseline="30000" dirty="0">
                <a:solidFill>
                  <a:prstClr val="black"/>
                </a:solidFill>
                <a:latin typeface="Arial"/>
              </a:rPr>
              <a:t>, respectively, p = .0001.</a:t>
            </a:r>
          </a:p>
        </p:txBody>
      </p:sp>
      <p:grpSp>
        <p:nvGrpSpPr>
          <p:cNvPr id="11" name="Group 10"/>
          <p:cNvGrpSpPr/>
          <p:nvPr/>
        </p:nvGrpSpPr>
        <p:grpSpPr>
          <a:xfrm rot="16200000">
            <a:off x="3433696" y="5354922"/>
            <a:ext cx="10320671" cy="673402"/>
            <a:chOff x="1864355" y="3189768"/>
            <a:chExt cx="7740503" cy="673402"/>
          </a:xfrm>
        </p:grpSpPr>
        <p:sp>
          <p:nvSpPr>
            <p:cNvPr id="12" name="Chevron 11"/>
            <p:cNvSpPr/>
            <p:nvPr/>
          </p:nvSpPr>
          <p:spPr>
            <a:xfrm>
              <a:off x="2340529" y="3189768"/>
              <a:ext cx="7250039" cy="190021"/>
            </a:xfrm>
            <a:prstGeom prst="chevron">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13" name="Chevron 12"/>
            <p:cNvSpPr/>
            <p:nvPr/>
          </p:nvSpPr>
          <p:spPr>
            <a:xfrm>
              <a:off x="1864355" y="3673149"/>
              <a:ext cx="7740502" cy="190021"/>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sp>
          <p:nvSpPr>
            <p:cNvPr id="14" name="Chevron 13"/>
            <p:cNvSpPr/>
            <p:nvPr/>
          </p:nvSpPr>
          <p:spPr>
            <a:xfrm>
              <a:off x="2096057" y="3431460"/>
              <a:ext cx="7508801" cy="190021"/>
            </a:xfrm>
            <a:prstGeom prst="chevr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Arial"/>
              </a:endParaRPr>
            </a:p>
          </p:txBody>
        </p:sp>
      </p:grpSp>
      <p:sp>
        <p:nvSpPr>
          <p:cNvPr id="5" name="Rectangle 4"/>
          <p:cNvSpPr/>
          <p:nvPr/>
        </p:nvSpPr>
        <p:spPr>
          <a:xfrm>
            <a:off x="6365436" y="6565098"/>
            <a:ext cx="1859554" cy="230832"/>
          </a:xfrm>
          <a:prstGeom prst="rect">
            <a:avLst/>
          </a:prstGeom>
        </p:spPr>
        <p:txBody>
          <a:bodyPr wrap="none">
            <a:spAutoFit/>
          </a:bodyPr>
          <a:lstStyle/>
          <a:p>
            <a:pPr defTabSz="914400"/>
            <a:r>
              <a:rPr lang="fr-FR" sz="900" dirty="0">
                <a:solidFill>
                  <a:prstClr val="white"/>
                </a:solidFill>
                <a:latin typeface="Arial"/>
              </a:rPr>
              <a:t>Lancet </a:t>
            </a:r>
            <a:r>
              <a:rPr lang="fr-FR" sz="900" dirty="0" err="1">
                <a:solidFill>
                  <a:prstClr val="white"/>
                </a:solidFill>
                <a:latin typeface="Arial"/>
              </a:rPr>
              <a:t>Oncol</a:t>
            </a:r>
            <a:r>
              <a:rPr lang="fr-FR" sz="900" dirty="0">
                <a:solidFill>
                  <a:prstClr val="white"/>
                </a:solidFill>
                <a:latin typeface="Arial"/>
              </a:rPr>
              <a:t>. 2013;14:1269–77.</a:t>
            </a:r>
            <a:endParaRPr lang="en-US" sz="900" dirty="0">
              <a:solidFill>
                <a:prstClr val="white"/>
              </a:solidFill>
              <a:latin typeface="Arial"/>
            </a:endParaRPr>
          </a:p>
        </p:txBody>
      </p:sp>
      <p:pic>
        <p:nvPicPr>
          <p:cNvPr id="8" name="Picture 7"/>
          <p:cNvPicPr>
            <a:picLocks noChangeAspect="1"/>
          </p:cNvPicPr>
          <p:nvPr/>
        </p:nvPicPr>
        <p:blipFill>
          <a:blip r:embed="rId3"/>
          <a:stretch>
            <a:fillRect/>
          </a:stretch>
        </p:blipFill>
        <p:spPr>
          <a:xfrm>
            <a:off x="1689100" y="803745"/>
            <a:ext cx="5753100" cy="1574800"/>
          </a:xfrm>
          <a:prstGeom prst="rect">
            <a:avLst/>
          </a:prstGeom>
          <a:solidFill>
            <a:srgbClr val="FFFFFF"/>
          </a:solidFill>
        </p:spPr>
      </p:pic>
      <p:pic>
        <p:nvPicPr>
          <p:cNvPr id="9" name="Picture 8"/>
          <p:cNvPicPr>
            <a:picLocks noChangeAspect="1"/>
          </p:cNvPicPr>
          <p:nvPr/>
        </p:nvPicPr>
        <p:blipFill>
          <a:blip r:embed="rId4"/>
          <a:stretch>
            <a:fillRect/>
          </a:stretch>
        </p:blipFill>
        <p:spPr>
          <a:xfrm>
            <a:off x="214113" y="2685752"/>
            <a:ext cx="3937000" cy="3124200"/>
          </a:xfrm>
          <a:prstGeom prst="rect">
            <a:avLst/>
          </a:prstGeom>
        </p:spPr>
      </p:pic>
      <p:pic>
        <p:nvPicPr>
          <p:cNvPr id="15" name="Picture 14"/>
          <p:cNvPicPr>
            <a:picLocks noChangeAspect="1"/>
          </p:cNvPicPr>
          <p:nvPr/>
        </p:nvPicPr>
        <p:blipFill>
          <a:blip r:embed="rId5"/>
          <a:stretch>
            <a:fillRect/>
          </a:stretch>
        </p:blipFill>
        <p:spPr>
          <a:xfrm>
            <a:off x="1309736" y="2685752"/>
            <a:ext cx="3636128" cy="3124200"/>
          </a:xfrm>
          <a:prstGeom prst="rect">
            <a:avLst/>
          </a:prstGeom>
        </p:spPr>
      </p:pic>
      <p:pic>
        <p:nvPicPr>
          <p:cNvPr id="16" name="Picture 15"/>
          <p:cNvPicPr>
            <a:picLocks noChangeAspect="1"/>
          </p:cNvPicPr>
          <p:nvPr/>
        </p:nvPicPr>
        <p:blipFill>
          <a:blip r:embed="rId6"/>
          <a:stretch>
            <a:fillRect/>
          </a:stretch>
        </p:blipFill>
        <p:spPr>
          <a:xfrm>
            <a:off x="3176852" y="2685752"/>
            <a:ext cx="3911600" cy="3124200"/>
          </a:xfrm>
          <a:prstGeom prst="rect">
            <a:avLst/>
          </a:prstGeom>
        </p:spPr>
      </p:pic>
      <p:pic>
        <p:nvPicPr>
          <p:cNvPr id="6" name="Picture 5"/>
          <p:cNvPicPr>
            <a:picLocks noChangeAspect="1"/>
          </p:cNvPicPr>
          <p:nvPr/>
        </p:nvPicPr>
        <p:blipFill>
          <a:blip r:embed="rId7"/>
          <a:stretch>
            <a:fillRect/>
          </a:stretch>
        </p:blipFill>
        <p:spPr>
          <a:xfrm>
            <a:off x="4708086" y="2685752"/>
            <a:ext cx="3314700" cy="3124200"/>
          </a:xfrm>
          <a:prstGeom prst="rect">
            <a:avLst/>
          </a:prstGeom>
          <a:solidFill>
            <a:schemeClr val="bg1"/>
          </a:solidFill>
        </p:spPr>
      </p:pic>
      <p:sp>
        <p:nvSpPr>
          <p:cNvPr id="17" name="Title 1"/>
          <p:cNvSpPr txBox="1">
            <a:spLocks noGrp="1"/>
          </p:cNvSpPr>
          <p:nvPr>
            <p:ph type="title"/>
          </p:nvPr>
        </p:nvSpPr>
        <p:spPr>
          <a:xfrm>
            <a:off x="353285" y="0"/>
            <a:ext cx="8229600" cy="84468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algn="ctr"/>
            <a:r>
              <a:rPr lang="en-US" sz="2400" dirty="0" smtClean="0">
                <a:effectLst/>
              </a:rPr>
              <a:t>partial breast irradiation</a:t>
            </a:r>
            <a:endParaRPr lang="en-US" sz="2400" dirty="0">
              <a:effectLst/>
            </a:endParaRPr>
          </a:p>
        </p:txBody>
      </p:sp>
    </p:spTree>
    <p:extLst>
      <p:ext uri="{BB962C8B-B14F-4D97-AF65-F5344CB8AC3E}">
        <p14:creationId xmlns="" xmlns:p14="http://schemas.microsoft.com/office/powerpoint/2010/main" val="155917163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7309549" y="6432353"/>
            <a:ext cx="1575662" cy="235962"/>
          </a:xfrm>
          <a:prstGeom prst="rect">
            <a:avLst/>
          </a:prstGeom>
        </p:spPr>
        <p:txBody>
          <a:bodyPr wrap="none">
            <a:spAutoFit/>
          </a:bodyPr>
          <a:lstStyle/>
          <a:p>
            <a:pPr defTabSz="914400"/>
            <a:r>
              <a:rPr lang="fr-FR" sz="1400" baseline="30000" dirty="0">
                <a:solidFill>
                  <a:srgbClr val="FFFFFF"/>
                </a:solidFill>
                <a:latin typeface="Arial"/>
              </a:rPr>
              <a:t>Lancet 2014; 383: 603–13</a:t>
            </a:r>
            <a:endParaRPr lang="en-US" sz="1400"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1765300" y="1624519"/>
            <a:ext cx="5613400" cy="1981200"/>
          </a:xfrm>
          <a:prstGeom prst="rect">
            <a:avLst/>
          </a:prstGeom>
          <a:solidFill>
            <a:srgbClr val="FFFFFF"/>
          </a:solidFill>
        </p:spPr>
      </p:pic>
      <p:pic>
        <p:nvPicPr>
          <p:cNvPr id="5" name="Picture 4"/>
          <p:cNvPicPr>
            <a:picLocks noChangeAspect="1"/>
          </p:cNvPicPr>
          <p:nvPr/>
        </p:nvPicPr>
        <p:blipFill>
          <a:blip r:embed="rId4"/>
          <a:stretch>
            <a:fillRect/>
          </a:stretch>
        </p:blipFill>
        <p:spPr>
          <a:xfrm>
            <a:off x="177200" y="3966015"/>
            <a:ext cx="2679700" cy="1828800"/>
          </a:xfrm>
          <a:prstGeom prst="rect">
            <a:avLst/>
          </a:prstGeom>
        </p:spPr>
      </p:pic>
      <p:pic>
        <p:nvPicPr>
          <p:cNvPr id="6" name="Picture 5"/>
          <p:cNvPicPr>
            <a:picLocks noChangeAspect="1"/>
          </p:cNvPicPr>
          <p:nvPr/>
        </p:nvPicPr>
        <p:blipFill>
          <a:blip r:embed="rId5"/>
          <a:stretch>
            <a:fillRect/>
          </a:stretch>
        </p:blipFill>
        <p:spPr>
          <a:xfrm>
            <a:off x="3225800" y="3966015"/>
            <a:ext cx="2679700" cy="1828800"/>
          </a:xfrm>
          <a:prstGeom prst="rect">
            <a:avLst/>
          </a:prstGeom>
        </p:spPr>
      </p:pic>
      <p:pic>
        <p:nvPicPr>
          <p:cNvPr id="7" name="Picture 6"/>
          <p:cNvPicPr>
            <a:picLocks noChangeAspect="1"/>
          </p:cNvPicPr>
          <p:nvPr/>
        </p:nvPicPr>
        <p:blipFill>
          <a:blip r:embed="rId6"/>
          <a:stretch>
            <a:fillRect/>
          </a:stretch>
        </p:blipFill>
        <p:spPr>
          <a:xfrm>
            <a:off x="6205511" y="3966015"/>
            <a:ext cx="2679700" cy="1828800"/>
          </a:xfrm>
          <a:prstGeom prst="rect">
            <a:avLst/>
          </a:prstGeom>
        </p:spPr>
      </p:pic>
      <p:sp>
        <p:nvSpPr>
          <p:cNvPr id="8" name="Title 1"/>
          <p:cNvSpPr txBox="1">
            <a:spLocks noGrp="1"/>
          </p:cNvSpPr>
          <p:nvPr>
            <p:ph type="title"/>
          </p:nvPr>
        </p:nvSpPr>
        <p:spPr>
          <a:xfrm>
            <a:off x="353285" y="0"/>
            <a:ext cx="8229600" cy="844685"/>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pPr algn="ctr"/>
            <a:r>
              <a:rPr lang="en-US" sz="2400" dirty="0" smtClean="0">
                <a:effectLst/>
              </a:rPr>
              <a:t>partial </a:t>
            </a:r>
            <a:r>
              <a:rPr lang="en-US" sz="2400" dirty="0" smtClean="0">
                <a:solidFill>
                  <a:schemeClr val="tx1"/>
                </a:solidFill>
                <a:effectLst/>
              </a:rPr>
              <a:t>breast</a:t>
            </a:r>
            <a:r>
              <a:rPr lang="en-US" sz="2400" dirty="0" smtClean="0">
                <a:effectLst/>
              </a:rPr>
              <a:t> </a:t>
            </a:r>
            <a:r>
              <a:rPr lang="en-US" sz="2400" dirty="0" smtClean="0">
                <a:solidFill>
                  <a:schemeClr val="tx1"/>
                </a:solidFill>
                <a:effectLst/>
              </a:rPr>
              <a:t>irradiation</a:t>
            </a:r>
            <a:endParaRPr lang="en-US" sz="2400" dirty="0">
              <a:solidFill>
                <a:schemeClr val="tx1"/>
              </a:solidFill>
              <a:effectLst/>
            </a:endParaRPr>
          </a:p>
        </p:txBody>
      </p:sp>
      <p:sp>
        <p:nvSpPr>
          <p:cNvPr id="9" name="Rectangle 8"/>
          <p:cNvSpPr/>
          <p:nvPr/>
        </p:nvSpPr>
        <p:spPr>
          <a:xfrm>
            <a:off x="177200" y="6021984"/>
            <a:ext cx="6898264" cy="461665"/>
          </a:xfrm>
          <a:prstGeom prst="rect">
            <a:avLst/>
          </a:prstGeom>
        </p:spPr>
        <p:txBody>
          <a:bodyPr wrap="square">
            <a:spAutoFit/>
          </a:bodyPr>
          <a:lstStyle/>
          <a:p>
            <a:r>
              <a:rPr lang="en-US" baseline="30000" dirty="0">
                <a:solidFill>
                  <a:srgbClr val="FFFFFF"/>
                </a:solidFill>
              </a:rPr>
              <a:t>The 5-year risk for local recurrence in the conserved breast was </a:t>
            </a:r>
            <a:r>
              <a:rPr lang="en-US" baseline="30000" dirty="0">
                <a:solidFill>
                  <a:srgbClr val="FF0000"/>
                </a:solidFill>
              </a:rPr>
              <a:t>3·3% </a:t>
            </a:r>
            <a:r>
              <a:rPr lang="en-US" baseline="30000" dirty="0">
                <a:solidFill>
                  <a:srgbClr val="FFFFFF"/>
                </a:solidFill>
              </a:rPr>
              <a:t>(95% CI 2·1–5·1) for TARGIT versus </a:t>
            </a:r>
            <a:r>
              <a:rPr lang="en-US" baseline="30000" dirty="0">
                <a:solidFill>
                  <a:srgbClr val="FF0000"/>
                </a:solidFill>
              </a:rPr>
              <a:t>1·3% </a:t>
            </a:r>
            <a:r>
              <a:rPr lang="en-US" baseline="30000" dirty="0">
                <a:solidFill>
                  <a:srgbClr val="FFFFFF"/>
                </a:solidFill>
              </a:rPr>
              <a:t>(0·7–2·5) for EBRT (p=0·042)</a:t>
            </a:r>
            <a:endParaRPr lang="en-US" dirty="0">
              <a:solidFill>
                <a:srgbClr val="FFFFFF"/>
              </a:solidFill>
            </a:endParaRPr>
          </a:p>
        </p:txBody>
      </p:sp>
    </p:spTree>
    <p:extLst>
      <p:ext uri="{BB962C8B-B14F-4D97-AF65-F5344CB8AC3E}">
        <p14:creationId xmlns="" xmlns:p14="http://schemas.microsoft.com/office/powerpoint/2010/main" val="303528088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247502" y="35265"/>
            <a:ext cx="8741940" cy="830997"/>
          </a:xfrm>
          <a:prstGeom prst="rect">
            <a:avLst/>
          </a:prstGeom>
        </p:spPr>
        <p:txBody>
          <a:bodyPr wrap="square">
            <a:spAutoFit/>
          </a:bodyPr>
          <a:lstStyle/>
          <a:p>
            <a:pPr algn="ctr"/>
            <a:r>
              <a:rPr lang="en-US" sz="1600" b="1" dirty="0">
                <a:solidFill>
                  <a:prstClr val="white"/>
                </a:solidFill>
                <a:latin typeface="Arial"/>
              </a:rPr>
              <a:t>B-39/RTOG 0413</a:t>
            </a:r>
          </a:p>
          <a:p>
            <a:r>
              <a:rPr lang="en-US" sz="1600" dirty="0">
                <a:solidFill>
                  <a:prstClr val="white"/>
                </a:solidFill>
                <a:latin typeface="Arial"/>
              </a:rPr>
              <a:t>A Randomized Phase III Study of Conventional Whole Breast Irradiation (WBI) Versus Partial Breast Irradiation (PBI) for Women with Stage 0, I, or II Breast Cancer</a:t>
            </a:r>
          </a:p>
        </p:txBody>
      </p:sp>
      <p:pic>
        <p:nvPicPr>
          <p:cNvPr id="2" name="Picture 1"/>
          <p:cNvPicPr>
            <a:picLocks noChangeAspect="1"/>
          </p:cNvPicPr>
          <p:nvPr/>
        </p:nvPicPr>
        <p:blipFill>
          <a:blip r:embed="rId3"/>
          <a:stretch>
            <a:fillRect/>
          </a:stretch>
        </p:blipFill>
        <p:spPr>
          <a:xfrm>
            <a:off x="1447800" y="1284202"/>
            <a:ext cx="6235700" cy="5065468"/>
          </a:xfrm>
          <a:prstGeom prst="rect">
            <a:avLst/>
          </a:prstGeom>
          <a:solidFill>
            <a:srgbClr val="FFFFFF"/>
          </a:solidFill>
        </p:spPr>
      </p:pic>
    </p:spTree>
    <p:extLst>
      <p:ext uri="{BB962C8B-B14F-4D97-AF65-F5344CB8AC3E}">
        <p14:creationId xmlns="" xmlns:p14="http://schemas.microsoft.com/office/powerpoint/2010/main" val="1896200149"/>
      </p:ext>
    </p:extLst>
  </p:cSld>
  <p:clrMapOvr>
    <a:masterClrMapping/>
  </p:clrMapOvr>
  <p:transition spd="slow">
    <p:push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39363" y="2422486"/>
            <a:ext cx="6350000" cy="38004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 name="Picture 3"/>
          <p:cNvPicPr>
            <a:picLocks noChangeAspect="1"/>
          </p:cNvPicPr>
          <p:nvPr/>
        </p:nvPicPr>
        <p:blipFill>
          <a:blip r:embed="rId4"/>
          <a:stretch>
            <a:fillRect/>
          </a:stretch>
        </p:blipFill>
        <p:spPr>
          <a:xfrm>
            <a:off x="781816" y="273237"/>
            <a:ext cx="6317484" cy="18730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a:stretch>
            <a:fillRect/>
          </a:stretch>
        </p:blipFill>
        <p:spPr>
          <a:xfrm>
            <a:off x="522913" y="2146261"/>
            <a:ext cx="4031446" cy="4165600"/>
          </a:xfrm>
          <a:prstGeom prst="rect">
            <a:avLst/>
          </a:prstGeom>
          <a:solidFill>
            <a:srgbClr val="FFFFFF"/>
          </a:solidFill>
        </p:spPr>
      </p:pic>
      <p:pic>
        <p:nvPicPr>
          <p:cNvPr id="6" name="Picture 5"/>
          <p:cNvPicPr>
            <a:picLocks noChangeAspect="1"/>
          </p:cNvPicPr>
          <p:nvPr/>
        </p:nvPicPr>
        <p:blipFill>
          <a:blip r:embed="rId6"/>
          <a:stretch>
            <a:fillRect/>
          </a:stretch>
        </p:blipFill>
        <p:spPr>
          <a:xfrm>
            <a:off x="4554361" y="2146261"/>
            <a:ext cx="4347550" cy="4165600"/>
          </a:xfrm>
          <a:prstGeom prst="rect">
            <a:avLst/>
          </a:prstGeom>
          <a:solidFill>
            <a:srgbClr val="FFFFFF"/>
          </a:solidFill>
        </p:spPr>
      </p:pic>
      <p:sp>
        <p:nvSpPr>
          <p:cNvPr id="7" name="Rectangle 6"/>
          <p:cNvSpPr/>
          <p:nvPr/>
        </p:nvSpPr>
        <p:spPr>
          <a:xfrm>
            <a:off x="5018376" y="6581001"/>
            <a:ext cx="3973338" cy="276999"/>
          </a:xfrm>
          <a:prstGeom prst="rect">
            <a:avLst/>
          </a:prstGeom>
        </p:spPr>
        <p:txBody>
          <a:bodyPr wrap="none">
            <a:spAutoFit/>
          </a:bodyPr>
          <a:lstStyle/>
          <a:p>
            <a:r>
              <a:rPr lang="en-US" baseline="30000" dirty="0">
                <a:solidFill>
                  <a:srgbClr val="FFFFFF"/>
                </a:solidFill>
                <a:latin typeface="Arial"/>
              </a:rPr>
              <a:t>JCO  VOLUME 31 􏰈 NUMBER 32 􏰈 NOVEMBER 10 2013</a:t>
            </a:r>
            <a:endParaRPr lang="en-US" dirty="0">
              <a:solidFill>
                <a:srgbClr val="FFFFFF"/>
              </a:solidFill>
              <a:latin typeface="Arial"/>
            </a:endParaRPr>
          </a:p>
        </p:txBody>
      </p:sp>
    </p:spTree>
    <p:extLst>
      <p:ext uri="{BB962C8B-B14F-4D97-AF65-F5344CB8AC3E}">
        <p14:creationId xmlns="" xmlns:p14="http://schemas.microsoft.com/office/powerpoint/2010/main" val="196557514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84561" y="1615168"/>
            <a:ext cx="8220828" cy="4832091"/>
          </a:xfrm>
          <a:prstGeom prst="rect">
            <a:avLst/>
          </a:prstGeom>
        </p:spPr>
        <p:txBody>
          <a:bodyPr wrap="square">
            <a:spAutoFit/>
          </a:bodyPr>
          <a:lstStyle/>
          <a:p>
            <a:r>
              <a:rPr lang="en-US" sz="2800" baseline="30000" dirty="0">
                <a:solidFill>
                  <a:srgbClr val="FFFFFF"/>
                </a:solidFill>
                <a:latin typeface="Arial"/>
              </a:rPr>
              <a:t>Patients who may be suitable for APBI are </a:t>
            </a:r>
          </a:p>
          <a:p>
            <a:r>
              <a:rPr lang="en-US" sz="2800" baseline="30000" dirty="0">
                <a:solidFill>
                  <a:srgbClr val="FFFFFF"/>
                </a:solidFill>
                <a:latin typeface="Arial"/>
              </a:rPr>
              <a:t>1. women 60 years of age and older </a:t>
            </a:r>
          </a:p>
          <a:p>
            <a:r>
              <a:rPr lang="en-US" sz="2800" baseline="30000" dirty="0">
                <a:solidFill>
                  <a:srgbClr val="FFFFFF"/>
                </a:solidFill>
                <a:latin typeface="Arial"/>
              </a:rPr>
              <a:t>2.</a:t>
            </a:r>
            <a:r>
              <a:rPr lang="en-US" sz="2800" dirty="0">
                <a:solidFill>
                  <a:srgbClr val="FFFFFF"/>
                </a:solidFill>
                <a:latin typeface="Arial"/>
              </a:rPr>
              <a:t> </a:t>
            </a:r>
            <a:r>
              <a:rPr lang="en-US" sz="2800" baseline="30000" dirty="0">
                <a:solidFill>
                  <a:srgbClr val="FFFFFF"/>
                </a:solidFill>
                <a:latin typeface="Arial"/>
              </a:rPr>
              <a:t>Not carriers of a known </a:t>
            </a:r>
            <a:r>
              <a:rPr lang="en-US" sz="2800" i="1" baseline="30000" dirty="0">
                <a:solidFill>
                  <a:srgbClr val="FFFFFF"/>
                </a:solidFill>
                <a:latin typeface="Arial"/>
              </a:rPr>
              <a:t>BRCA1/2 </a:t>
            </a:r>
            <a:r>
              <a:rPr lang="en-US" sz="2800" baseline="30000" dirty="0">
                <a:solidFill>
                  <a:srgbClr val="FFFFFF"/>
                </a:solidFill>
                <a:latin typeface="Arial"/>
              </a:rPr>
              <a:t>mutation </a:t>
            </a:r>
          </a:p>
          <a:p>
            <a:r>
              <a:rPr lang="en-US" sz="2800" baseline="30000" dirty="0">
                <a:solidFill>
                  <a:srgbClr val="FFFFFF"/>
                </a:solidFill>
                <a:latin typeface="Arial"/>
              </a:rPr>
              <a:t>3. Have been treated with primary surgery for a unifocal stage I, ER-positive cancer. </a:t>
            </a:r>
          </a:p>
          <a:p>
            <a:r>
              <a:rPr lang="en-US" sz="2800" baseline="30000" dirty="0">
                <a:solidFill>
                  <a:srgbClr val="FFFFFF"/>
                </a:solidFill>
                <a:latin typeface="Arial"/>
              </a:rPr>
              <a:t>4. Tumors should be infiltrating ductal or have a favorable histology</a:t>
            </a:r>
          </a:p>
          <a:p>
            <a:r>
              <a:rPr lang="en-US" sz="2800" baseline="30000" dirty="0">
                <a:solidFill>
                  <a:srgbClr val="FFFFFF"/>
                </a:solidFill>
                <a:latin typeface="Arial"/>
              </a:rPr>
              <a:t>5.</a:t>
            </a:r>
            <a:r>
              <a:rPr lang="en-US" sz="2800" dirty="0">
                <a:solidFill>
                  <a:srgbClr val="FFFFFF"/>
                </a:solidFill>
                <a:latin typeface="Arial"/>
              </a:rPr>
              <a:t> </a:t>
            </a:r>
            <a:r>
              <a:rPr lang="en-US" sz="2800" baseline="30000" dirty="0">
                <a:solidFill>
                  <a:srgbClr val="FFFFFF"/>
                </a:solidFill>
                <a:latin typeface="Arial"/>
              </a:rPr>
              <a:t>Should not be associated with an extensive intraductal component or LCIS</a:t>
            </a:r>
          </a:p>
          <a:p>
            <a:r>
              <a:rPr lang="en-US" sz="2800" baseline="30000" dirty="0">
                <a:solidFill>
                  <a:srgbClr val="FFFFFF"/>
                </a:solidFill>
                <a:latin typeface="Arial"/>
              </a:rPr>
              <a:t>6.</a:t>
            </a:r>
            <a:r>
              <a:rPr lang="en-US" sz="2800" dirty="0">
                <a:solidFill>
                  <a:srgbClr val="FFFFFF"/>
                </a:solidFill>
                <a:latin typeface="Arial"/>
              </a:rPr>
              <a:t> </a:t>
            </a:r>
            <a:r>
              <a:rPr lang="en-US" sz="2800" baseline="30000" dirty="0">
                <a:solidFill>
                  <a:srgbClr val="FFFFFF"/>
                </a:solidFill>
                <a:latin typeface="Arial"/>
              </a:rPr>
              <a:t>Negative margins. </a:t>
            </a:r>
          </a:p>
          <a:p>
            <a:endParaRPr lang="en-US" sz="2800" baseline="30000" dirty="0">
              <a:solidFill>
                <a:srgbClr val="FFFFFF"/>
              </a:solidFill>
              <a:latin typeface="Arial"/>
            </a:endParaRPr>
          </a:p>
          <a:p>
            <a:endParaRPr lang="en-US" sz="2800" baseline="30000" dirty="0">
              <a:solidFill>
                <a:srgbClr val="FFFFFF"/>
              </a:solidFill>
              <a:latin typeface="Arial"/>
            </a:endParaRPr>
          </a:p>
          <a:p>
            <a:r>
              <a:rPr lang="en-US" sz="2800" baseline="30000" dirty="0">
                <a:solidFill>
                  <a:srgbClr val="FFFFFF"/>
                </a:solidFill>
                <a:latin typeface="Arial"/>
              </a:rPr>
              <a:t>34 </a:t>
            </a:r>
            <a:r>
              <a:rPr lang="en-US" sz="2800" baseline="30000" dirty="0" err="1">
                <a:solidFill>
                  <a:srgbClr val="FFFFFF"/>
                </a:solidFill>
                <a:latin typeface="Arial"/>
              </a:rPr>
              <a:t>Gy</a:t>
            </a:r>
            <a:r>
              <a:rPr lang="en-US" sz="2800" baseline="30000" dirty="0">
                <a:solidFill>
                  <a:srgbClr val="FFFFFF"/>
                </a:solidFill>
                <a:latin typeface="Arial"/>
              </a:rPr>
              <a:t> in 10 fractions delivered twice per day with brachytherapy</a:t>
            </a:r>
          </a:p>
          <a:p>
            <a:r>
              <a:rPr lang="en-US" sz="2800" baseline="30000" dirty="0">
                <a:solidFill>
                  <a:srgbClr val="FFFFFF"/>
                </a:solidFill>
                <a:latin typeface="Arial"/>
              </a:rPr>
              <a:t>38.5 </a:t>
            </a:r>
            <a:r>
              <a:rPr lang="en-US" sz="2800" baseline="30000" dirty="0" err="1">
                <a:solidFill>
                  <a:srgbClr val="FFFFFF"/>
                </a:solidFill>
                <a:latin typeface="Arial"/>
              </a:rPr>
              <a:t>Gy</a:t>
            </a:r>
            <a:r>
              <a:rPr lang="en-US" sz="2800" baseline="30000" dirty="0">
                <a:solidFill>
                  <a:srgbClr val="FFFFFF"/>
                </a:solidFill>
                <a:latin typeface="Arial"/>
              </a:rPr>
              <a:t> in 10 fractions delivered twice per day with external beam photon therapy to the tumor bed is recommended.</a:t>
            </a:r>
          </a:p>
          <a:p>
            <a:r>
              <a:rPr lang="en-US" sz="2800" baseline="30000" dirty="0">
                <a:solidFill>
                  <a:srgbClr val="FFFFFF"/>
                </a:solidFill>
                <a:latin typeface="Arial"/>
              </a:rPr>
              <a:t>Other fractionation schemes are under investigation</a:t>
            </a:r>
            <a:endParaRPr lang="en-US" sz="2800" dirty="0">
              <a:solidFill>
                <a:srgbClr val="FFFFFF"/>
              </a:solidFill>
              <a:latin typeface="Arial"/>
            </a:endParaRPr>
          </a:p>
        </p:txBody>
      </p:sp>
      <p:sp>
        <p:nvSpPr>
          <p:cNvPr id="3" name="Rectangle 2"/>
          <p:cNvSpPr/>
          <p:nvPr/>
        </p:nvSpPr>
        <p:spPr>
          <a:xfrm>
            <a:off x="836276" y="226642"/>
            <a:ext cx="7343176" cy="1200329"/>
          </a:xfrm>
          <a:prstGeom prst="rect">
            <a:avLst/>
          </a:prstGeom>
          <a:noFill/>
        </p:spPr>
        <p:txBody>
          <a:bodyPr wrap="none" lIns="91440" tIns="45720" rIns="91440" bIns="45720">
            <a:spAutoFit/>
          </a:bodyPr>
          <a:lstStyle/>
          <a:p>
            <a:pPr algn="ctr"/>
            <a:r>
              <a:rPr lang="en-GB"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NCCN Guidelines Version 2.2017  </a:t>
            </a:r>
          </a:p>
          <a:p>
            <a:pPr algn="ctr"/>
            <a:r>
              <a:rPr lang="en-GB" sz="36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APBI guidelines</a:t>
            </a:r>
          </a:p>
        </p:txBody>
      </p:sp>
    </p:spTree>
    <p:extLst>
      <p:ext uri="{BB962C8B-B14F-4D97-AF65-F5344CB8AC3E}">
        <p14:creationId xmlns="" xmlns:p14="http://schemas.microsoft.com/office/powerpoint/2010/main" val="2045751429"/>
      </p:ext>
    </p:extLst>
  </p:cSld>
  <p:clrMapOvr>
    <a:masterClrMapping/>
  </p:clrMapOvr>
  <p:transition spd="slow">
    <p:push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smtClean="0"/>
              <a:t>Breast Radiotherapy Trials</a:t>
            </a:r>
            <a:r>
              <a:rPr lang="en-GB" dirty="0" smtClean="0"/>
              <a:t/>
            </a:r>
            <a:br>
              <a:rPr lang="en-GB" dirty="0" smtClean="0"/>
            </a:br>
            <a:endParaRPr lang="en-GB" sz="3600" dirty="0"/>
          </a:p>
        </p:txBody>
      </p:sp>
      <p:pic>
        <p:nvPicPr>
          <p:cNvPr id="6" name="Content Placeholder 5" descr="Related image"/>
          <p:cNvPicPr>
            <a:picLocks noGrp="1"/>
          </p:cNvPicPr>
          <p:nvPr>
            <p:ph idx="1"/>
          </p:nvPr>
        </p:nvPicPr>
        <p:blipFill>
          <a:blip r:embed="rId2"/>
          <a:stretch>
            <a:fillRect/>
          </a:stretch>
        </p:blipFill>
        <p:spPr bwMode="auto">
          <a:xfrm>
            <a:off x="4312920" y="1569563"/>
            <a:ext cx="4572000" cy="4572000"/>
          </a:xfrm>
          <a:prstGeom prst="rect">
            <a:avLst/>
          </a:prstGeom>
          <a:noFill/>
          <a:ln w="9525">
            <a:noFill/>
            <a:miter lim="800000"/>
            <a:headEnd/>
            <a:tailEnd/>
          </a:ln>
        </p:spPr>
      </p:pic>
      <p:sp>
        <p:nvSpPr>
          <p:cNvPr id="7" name="TextBox 6"/>
          <p:cNvSpPr txBox="1"/>
          <p:nvPr/>
        </p:nvSpPr>
        <p:spPr>
          <a:xfrm>
            <a:off x="857839" y="2267990"/>
            <a:ext cx="3073138" cy="369332"/>
          </a:xfrm>
          <a:prstGeom prst="rect">
            <a:avLst/>
          </a:prstGeom>
          <a:noFill/>
        </p:spPr>
        <p:txBody>
          <a:bodyPr wrap="square" rtlCol="0">
            <a:spAutoFit/>
          </a:bodyPr>
          <a:lstStyle/>
          <a:p>
            <a:endParaRPr lang="en-GB" dirty="0"/>
          </a:p>
        </p:txBody>
      </p:sp>
      <p:sp>
        <p:nvSpPr>
          <p:cNvPr id="8" name="Title 1"/>
          <p:cNvSpPr txBox="1">
            <a:spLocks/>
          </p:cNvSpPr>
          <p:nvPr/>
        </p:nvSpPr>
        <p:spPr>
          <a:xfrm>
            <a:off x="641025" y="1828801"/>
            <a:ext cx="3421928" cy="2026762"/>
          </a:xfrm>
          <a:prstGeom prst="rect">
            <a:avLst/>
          </a:prstGeom>
        </p:spPr>
        <p:txBody>
          <a:bodyPr vert="horz" lIns="91440" tIns="45720" rIns="91440" bIns="45720" rtlCol="0" anchor="ctr" anchorCtr="0">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3200" b="1" i="0" u="none" strike="noStrike" kern="1200" cap="small" spc="0" normalizeH="0" baseline="0" noProof="0" dirty="0" smtClean="0">
                <a:ln>
                  <a:noFill/>
                </a:ln>
                <a:effectLst>
                  <a:reflection blurRad="6350" stA="55000" endA="300" endPos="45500" dir="5400000" sy="-100000" algn="bl" rotWithShape="0"/>
                </a:effectLst>
                <a:uLnTx/>
                <a:uFillTx/>
                <a:latin typeface="Constantia" pitchFamily="18" charset="0"/>
                <a:ea typeface="+mj-ea"/>
                <a:cs typeface="+mj-cs"/>
              </a:rPr>
              <a:t>Past</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endParaRPr lang="en-GB" sz="3200" b="1" cap="small" dirty="0" smtClean="0">
              <a:effectLst>
                <a:reflection blurRad="6350" stA="55000" endA="300" endPos="45500" dir="5400000" sy="-100000" algn="bl" rotWithShape="0"/>
              </a:effectLst>
              <a:latin typeface="Constantia" pitchFamily="18"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3200" b="1" i="0" u="none" strike="noStrike" kern="1200" cap="small" spc="0" normalizeH="0" baseline="0" noProof="0" dirty="0" smtClean="0">
                <a:ln>
                  <a:noFill/>
                </a:ln>
                <a:effectLst>
                  <a:reflection blurRad="6350" stA="55000" endA="300" endPos="45500" dir="5400000" sy="-100000" algn="bl" rotWithShape="0"/>
                </a:effectLst>
                <a:uLnTx/>
                <a:uFillTx/>
                <a:latin typeface="Constantia" pitchFamily="18" charset="0"/>
                <a:ea typeface="+mj-ea"/>
                <a:cs typeface="+mj-cs"/>
              </a:rPr>
              <a:t>Present</a:t>
            </a:r>
          </a:p>
          <a:p>
            <a:pPr marL="0" marR="0" lvl="0" indent="0" algn="l" defTabSz="914400" rtl="0" eaLnBrk="1" fontAlgn="auto" latinLnBrk="0" hangingPunct="1">
              <a:lnSpc>
                <a:spcPct val="100000"/>
              </a:lnSpc>
              <a:spcBef>
                <a:spcPct val="0"/>
              </a:spcBef>
              <a:spcAft>
                <a:spcPts val="0"/>
              </a:spcAft>
              <a:buClrTx/>
              <a:buSzTx/>
              <a:tabLst/>
              <a:defRPr/>
            </a:pPr>
            <a:r>
              <a:rPr kumimoji="0" lang="en-GB" sz="3200" b="1" i="0" u="none" strike="noStrike" kern="1200" cap="small" spc="0" normalizeH="0" baseline="0" noProof="0" dirty="0" smtClean="0">
                <a:ln>
                  <a:noFill/>
                </a:ln>
                <a:effectLst>
                  <a:reflection blurRad="6350" stA="55000" endA="300" endPos="45500" dir="5400000" sy="-100000" algn="bl" rotWithShape="0"/>
                </a:effectLst>
                <a:uLnTx/>
                <a:uFillTx/>
                <a:latin typeface="Constantia" pitchFamily="18" charset="0"/>
                <a:ea typeface="+mj-ea"/>
                <a:cs typeface="+mj-cs"/>
              </a:rPr>
              <a:t> </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3200" b="1" i="0" u="none" strike="noStrike" kern="1200" cap="small" spc="0" normalizeH="0" baseline="0" noProof="0" dirty="0" smtClean="0">
                <a:ln>
                  <a:noFill/>
                </a:ln>
                <a:effectLst>
                  <a:reflection blurRad="6350" stA="55000" endA="300" endPos="45500" dir="5400000" sy="-100000" algn="bl" rotWithShape="0"/>
                </a:effectLst>
                <a:uLnTx/>
                <a:uFillTx/>
                <a:latin typeface="Constantia" pitchFamily="18" charset="0"/>
                <a:ea typeface="+mj-ea"/>
                <a:cs typeface="+mj-cs"/>
              </a:rPr>
              <a:t>future</a:t>
            </a:r>
            <a:endParaRPr kumimoji="0" lang="en-GB" sz="3200" b="1" i="0" u="none" strike="noStrike" kern="1200" cap="small" spc="0" normalizeH="0" baseline="0" noProof="0" dirty="0">
              <a:ln>
                <a:noFill/>
              </a:ln>
              <a:effectLst>
                <a:reflection blurRad="6350" stA="55000" endA="300" endPos="45500" dir="5400000" sy="-100000" algn="bl" rotWithShape="0"/>
              </a:effectLst>
              <a:uLnTx/>
              <a:uFillTx/>
              <a:latin typeface="Constantia" pitchFamily="18" charset="0"/>
              <a:ea typeface="+mj-ea"/>
              <a:cs typeface="+mj-cs"/>
            </a:endParaRPr>
          </a:p>
        </p:txBody>
      </p:sp>
      <p:sp>
        <p:nvSpPr>
          <p:cNvPr id="9" name="TextBox 8"/>
          <p:cNvSpPr txBox="1"/>
          <p:nvPr/>
        </p:nvSpPr>
        <p:spPr>
          <a:xfrm>
            <a:off x="857839" y="4260915"/>
            <a:ext cx="3205114" cy="1754326"/>
          </a:xfrm>
          <a:prstGeom prst="rect">
            <a:avLst/>
          </a:prstGeom>
          <a:noFill/>
        </p:spPr>
        <p:txBody>
          <a:bodyPr wrap="square" rtlCol="0">
            <a:spAutoFit/>
          </a:bodyPr>
          <a:lstStyle/>
          <a:p>
            <a:r>
              <a:rPr lang="en-GB" sz="3600" dirty="0" smtClean="0">
                <a:solidFill>
                  <a:srgbClr val="FF0000"/>
                </a:solidFill>
              </a:rPr>
              <a:t>No worries </a:t>
            </a:r>
          </a:p>
          <a:p>
            <a:r>
              <a:rPr lang="en-GB" sz="3600" dirty="0" smtClean="0">
                <a:solidFill>
                  <a:srgbClr val="FF0000"/>
                </a:solidFill>
              </a:rPr>
              <a:t>This talk will take 3 days</a:t>
            </a:r>
            <a:endParaRPr lang="en-GB" sz="3600"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912" y="3415722"/>
            <a:ext cx="7870037" cy="2285903"/>
          </a:xfrm>
          <a:prstGeom prst="rect">
            <a:avLst/>
          </a:prstGeom>
        </p:spPr>
      </p:pic>
      <p:pic>
        <p:nvPicPr>
          <p:cNvPr id="4" name="Picture 3"/>
          <p:cNvPicPr>
            <a:picLocks noChangeAspect="1"/>
          </p:cNvPicPr>
          <p:nvPr/>
        </p:nvPicPr>
        <p:blipFill>
          <a:blip r:embed="rId4"/>
          <a:stretch>
            <a:fillRect/>
          </a:stretch>
        </p:blipFill>
        <p:spPr>
          <a:xfrm>
            <a:off x="645911" y="658269"/>
            <a:ext cx="7870037" cy="2350846"/>
          </a:xfrm>
          <a:prstGeom prst="rect">
            <a:avLst/>
          </a:prstGeom>
        </p:spPr>
      </p:pic>
    </p:spTree>
    <p:extLst>
      <p:ext uri="{BB962C8B-B14F-4D97-AF65-F5344CB8AC3E}">
        <p14:creationId xmlns="" xmlns:p14="http://schemas.microsoft.com/office/powerpoint/2010/main" val="3879838460"/>
      </p:ext>
    </p:extLst>
  </p:cSld>
  <p:clrMapOvr>
    <a:masterClrMapping/>
  </p:clrMapOvr>
  <p:transition spd="slow">
    <p:push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71700" y="785450"/>
            <a:ext cx="4797047" cy="5932598"/>
          </a:xfrm>
          <a:prstGeom prst="rect">
            <a:avLst/>
          </a:prstGeom>
          <a:solidFill>
            <a:srgbClr val="FFFFFF"/>
          </a:solidFill>
        </p:spPr>
      </p:pic>
      <p:pic>
        <p:nvPicPr>
          <p:cNvPr id="3" name="Picture 2"/>
          <p:cNvPicPr>
            <a:picLocks noChangeAspect="1"/>
          </p:cNvPicPr>
          <p:nvPr/>
        </p:nvPicPr>
        <p:blipFill>
          <a:blip r:embed="rId4"/>
          <a:stretch>
            <a:fillRect/>
          </a:stretch>
        </p:blipFill>
        <p:spPr>
          <a:xfrm>
            <a:off x="501271" y="2628196"/>
            <a:ext cx="8237536" cy="630555"/>
          </a:xfrm>
          <a:prstGeom prst="rect">
            <a:avLst/>
          </a:prstGeom>
          <a:solidFill>
            <a:srgbClr val="FFFFFF"/>
          </a:solidFill>
          <a:ln w="38100" cmpd="sng">
            <a:solidFill>
              <a:srgbClr val="FF0000"/>
            </a:solidFill>
          </a:ln>
        </p:spPr>
      </p:pic>
      <p:sp>
        <p:nvSpPr>
          <p:cNvPr id="4" name="Rectangle 3"/>
          <p:cNvSpPr/>
          <p:nvPr/>
        </p:nvSpPr>
        <p:spPr>
          <a:xfrm>
            <a:off x="2942837" y="-90870"/>
            <a:ext cx="3258324" cy="769441"/>
          </a:xfrm>
          <a:prstGeom prst="rect">
            <a:avLst/>
          </a:prstGeom>
          <a:noFill/>
        </p:spPr>
        <p:txBody>
          <a:bodyPr wrap="none" lIns="91440" tIns="45720" rIns="91440" bIns="45720">
            <a:spAutoFit/>
          </a:bodyPr>
          <a:lstStyle/>
          <a:p>
            <a:pPr algn="ctr"/>
            <a:r>
              <a:rPr lang="en-GB" sz="44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ESMO 2015</a:t>
            </a:r>
          </a:p>
        </p:txBody>
      </p:sp>
    </p:spTree>
    <p:extLst>
      <p:ext uri="{BB962C8B-B14F-4D97-AF65-F5344CB8AC3E}">
        <p14:creationId xmlns="" xmlns:p14="http://schemas.microsoft.com/office/powerpoint/2010/main" val="116525454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44600" y="1701800"/>
            <a:ext cx="6642100" cy="3454400"/>
          </a:xfrm>
          <a:prstGeom prst="rect">
            <a:avLst/>
          </a:prstGeom>
        </p:spPr>
      </p:pic>
    </p:spTree>
    <p:extLst>
      <p:ext uri="{BB962C8B-B14F-4D97-AF65-F5344CB8AC3E}">
        <p14:creationId xmlns="" xmlns:p14="http://schemas.microsoft.com/office/powerpoint/2010/main" val="3839230950"/>
      </p:ext>
    </p:extLst>
  </p:cSld>
  <p:clrMapOvr>
    <a:masterClrMapping/>
  </p:clrMapOvr>
  <p:transition spd="slow">
    <p:push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Radiotherapy Trials for Breast Cancer </a:t>
            </a:r>
            <a:endParaRPr lang="en-GB" dirty="0"/>
          </a:p>
        </p:txBody>
      </p:sp>
      <p:graphicFrame>
        <p:nvGraphicFramePr>
          <p:cNvPr id="7" name="Content Placeholder 6"/>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1360"/>
            <a:ext cx="8229600" cy="844685"/>
          </a:xfrm>
        </p:spPr>
        <p:txBody>
          <a:bodyPr>
            <a:normAutofit fontScale="90000"/>
          </a:bodyPr>
          <a:lstStyle/>
          <a:p>
            <a:pPr algn="ctr"/>
            <a:r>
              <a:rPr lang="en-US" dirty="0" smtClean="0">
                <a:effectLst/>
              </a:rPr>
              <a:t>Whole breast </a:t>
            </a:r>
            <a:r>
              <a:rPr lang="en-US" dirty="0" err="1" smtClean="0">
                <a:effectLst/>
              </a:rPr>
              <a:t>Hypofractionated</a:t>
            </a:r>
            <a:r>
              <a:rPr lang="en-US" dirty="0" smtClean="0">
                <a:effectLst/>
              </a:rPr>
              <a:t> irradiation</a:t>
            </a:r>
            <a:br>
              <a:rPr lang="en-US" dirty="0" smtClean="0">
                <a:effectLst/>
              </a:rPr>
            </a:br>
            <a:r>
              <a:rPr lang="en-US" dirty="0" smtClean="0">
                <a:effectLst/>
              </a:rPr>
              <a:t>WB HFI</a:t>
            </a:r>
            <a:endParaRPr lang="en-US" dirty="0">
              <a:effectLst/>
            </a:endParaRPr>
          </a:p>
        </p:txBody>
      </p:sp>
      <p:pic>
        <p:nvPicPr>
          <p:cNvPr id="2" name="Picture 1"/>
          <p:cNvPicPr>
            <a:picLocks noChangeAspect="1"/>
          </p:cNvPicPr>
          <p:nvPr/>
        </p:nvPicPr>
        <p:blipFill>
          <a:blip r:embed="rId3"/>
          <a:stretch>
            <a:fillRect/>
          </a:stretch>
        </p:blipFill>
        <p:spPr>
          <a:xfrm>
            <a:off x="292100" y="2094178"/>
            <a:ext cx="8547100" cy="3670300"/>
          </a:xfrm>
          <a:prstGeom prst="rect">
            <a:avLst/>
          </a:prstGeom>
          <a:solidFill>
            <a:srgbClr val="FFFFFF"/>
          </a:solidFill>
        </p:spPr>
      </p:pic>
      <p:sp>
        <p:nvSpPr>
          <p:cNvPr id="4" name="Rectangle 3"/>
          <p:cNvSpPr/>
          <p:nvPr/>
        </p:nvSpPr>
        <p:spPr>
          <a:xfrm>
            <a:off x="543754" y="1892212"/>
            <a:ext cx="477651" cy="20196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Rectangle 4"/>
          <p:cNvSpPr/>
          <p:nvPr/>
        </p:nvSpPr>
        <p:spPr>
          <a:xfrm flipV="1">
            <a:off x="304929" y="2119833"/>
            <a:ext cx="477651" cy="19638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Tree>
    <p:extLst>
      <p:ext uri="{BB962C8B-B14F-4D97-AF65-F5344CB8AC3E}">
        <p14:creationId xmlns="" xmlns:p14="http://schemas.microsoft.com/office/powerpoint/2010/main" val="3397857526"/>
      </p:ext>
    </p:extLst>
  </p:cSld>
  <p:clrMapOvr>
    <a:masterClrMapping/>
  </p:clrMapOvr>
  <p:transition spd="slow">
    <p:push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Image result for fast forward breast cancer study powerpoint"/>
          <p:cNvPicPr>
            <a:picLocks noGrp="1"/>
          </p:cNvPicPr>
          <p:nvPr>
            <p:ph idx="1"/>
          </p:nvPr>
        </p:nvPicPr>
        <p:blipFill>
          <a:blip r:embed="rId2"/>
          <a:srcRect/>
          <a:stretch>
            <a:fillRect/>
          </a:stretch>
        </p:blipFill>
        <p:spPr bwMode="auto">
          <a:xfrm>
            <a:off x="457200" y="1465632"/>
            <a:ext cx="7913802" cy="479376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Image result for fast forward breast cancer study powerpoint"/>
          <p:cNvPicPr>
            <a:picLocks noGrp="1"/>
          </p:cNvPicPr>
          <p:nvPr>
            <p:ph idx="1"/>
          </p:nvPr>
        </p:nvPicPr>
        <p:blipFill>
          <a:blip r:embed="rId2"/>
          <a:srcRect/>
          <a:stretch>
            <a:fillRect/>
          </a:stretch>
        </p:blipFill>
        <p:spPr bwMode="auto">
          <a:xfrm>
            <a:off x="457200" y="1465632"/>
            <a:ext cx="7659278" cy="457694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8" y="54864"/>
            <a:ext cx="7772400" cy="914400"/>
          </a:xfrm>
        </p:spPr>
        <p:txBody>
          <a:bodyPr/>
          <a:lstStyle/>
          <a:p>
            <a:r>
              <a:rPr lang="en-GB" dirty="0" smtClean="0"/>
              <a:t>Fast Forward sub-study</a:t>
            </a:r>
            <a:endParaRPr lang="en-GB" dirty="0"/>
          </a:p>
        </p:txBody>
      </p:sp>
      <p:pic>
        <p:nvPicPr>
          <p:cNvPr id="3074" name="Picture 2"/>
          <p:cNvPicPr>
            <a:picLocks noGrp="1" noChangeAspect="1" noChangeArrowheads="1"/>
          </p:cNvPicPr>
          <p:nvPr>
            <p:ph idx="1"/>
          </p:nvPr>
        </p:nvPicPr>
        <p:blipFill>
          <a:blip r:embed="rId2"/>
          <a:srcRect l="16269" t="24944" r="33147" b="13609"/>
          <a:stretch>
            <a:fillRect/>
          </a:stretch>
        </p:blipFill>
        <p:spPr bwMode="auto">
          <a:xfrm>
            <a:off x="4508447" y="1553029"/>
            <a:ext cx="3931611" cy="2685142"/>
          </a:xfrm>
          <a:prstGeom prst="rect">
            <a:avLst/>
          </a:prstGeom>
          <a:noFill/>
          <a:ln w="9525">
            <a:noFill/>
            <a:miter lim="800000"/>
            <a:headEnd/>
            <a:tailEnd/>
          </a:ln>
        </p:spPr>
      </p:pic>
      <p:pic>
        <p:nvPicPr>
          <p:cNvPr id="3075" name="Picture 3"/>
          <p:cNvPicPr>
            <a:picLocks noChangeAspect="1" noChangeArrowheads="1"/>
          </p:cNvPicPr>
          <p:nvPr/>
        </p:nvPicPr>
        <p:blipFill>
          <a:blip r:embed="rId3"/>
          <a:srcRect l="8536" t="25833" r="28799" b="12708"/>
          <a:stretch>
            <a:fillRect/>
          </a:stretch>
        </p:blipFill>
        <p:spPr bwMode="auto">
          <a:xfrm>
            <a:off x="431491" y="4084320"/>
            <a:ext cx="5030233" cy="2773680"/>
          </a:xfrm>
          <a:prstGeom prst="rect">
            <a:avLst/>
          </a:prstGeom>
          <a:noFill/>
          <a:ln w="9525">
            <a:noFill/>
            <a:miter lim="800000"/>
            <a:headEnd/>
            <a:tailEnd/>
          </a:ln>
        </p:spPr>
      </p:pic>
      <p:sp>
        <p:nvSpPr>
          <p:cNvPr id="6" name="TextBox 5"/>
          <p:cNvSpPr txBox="1"/>
          <p:nvPr/>
        </p:nvSpPr>
        <p:spPr>
          <a:xfrm>
            <a:off x="431491" y="626685"/>
            <a:ext cx="7360920" cy="646331"/>
          </a:xfrm>
          <a:prstGeom prst="rect">
            <a:avLst/>
          </a:prstGeom>
          <a:noFill/>
        </p:spPr>
        <p:txBody>
          <a:bodyPr wrap="square" rtlCol="0">
            <a:spAutoFit/>
          </a:bodyPr>
          <a:lstStyle/>
          <a:p>
            <a:r>
              <a:rPr lang="en-GB" dirty="0" smtClean="0"/>
              <a:t>Implementing ESTRO nodal outlining consensus guidelines </a:t>
            </a:r>
          </a:p>
          <a:p>
            <a:r>
              <a:rPr lang="en-GB" dirty="0" smtClean="0"/>
              <a:t>CT landmarks for the breast nodal groups (Adapted from </a:t>
            </a:r>
            <a:r>
              <a:rPr lang="en-GB" dirty="0" err="1" smtClean="0"/>
              <a:t>Offeren</a:t>
            </a:r>
            <a:r>
              <a:rPr lang="en-GB" dirty="0" smtClean="0"/>
              <a:t> et al, 2015) </a:t>
            </a: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Radiotherapy Trials for Breast Cancer </a:t>
            </a:r>
            <a:endParaRPr lang="en-GB" dirty="0"/>
          </a:p>
        </p:txBody>
      </p:sp>
      <p:graphicFrame>
        <p:nvGraphicFramePr>
          <p:cNvPr id="7" name="Content Placeholder 6"/>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EORTC 22922</a:t>
            </a:r>
            <a:endParaRPr lang="en-US" dirty="0"/>
          </a:p>
        </p:txBody>
      </p:sp>
      <p:sp>
        <p:nvSpPr>
          <p:cNvPr id="3" name="Content Placeholder 2"/>
          <p:cNvSpPr>
            <a:spLocks noGrp="1"/>
          </p:cNvSpPr>
          <p:nvPr>
            <p:ph idx="1"/>
          </p:nvPr>
        </p:nvSpPr>
        <p:spPr>
          <a:xfrm>
            <a:off x="76200" y="1905000"/>
            <a:ext cx="8229600" cy="4221163"/>
          </a:xfrm>
        </p:spPr>
        <p:txBody>
          <a:bodyPr/>
          <a:lstStyle/>
          <a:p>
            <a:r>
              <a:rPr lang="en-US" dirty="0" smtClean="0"/>
              <a:t>Compared RNI </a:t>
            </a:r>
            <a:r>
              <a:rPr lang="en-US" dirty="0" err="1" smtClean="0"/>
              <a:t>vs</a:t>
            </a:r>
            <a:r>
              <a:rPr lang="en-US" dirty="0" smtClean="0"/>
              <a:t> No RNI</a:t>
            </a:r>
          </a:p>
          <a:p>
            <a:r>
              <a:rPr lang="en-US" dirty="0" smtClean="0"/>
              <a:t>4004 </a:t>
            </a:r>
            <a:r>
              <a:rPr lang="en-US" dirty="0" err="1" smtClean="0"/>
              <a:t>pt</a:t>
            </a:r>
            <a:r>
              <a:rPr lang="en-US" dirty="0" smtClean="0"/>
              <a:t> with 11 y median FU</a:t>
            </a:r>
          </a:p>
          <a:p>
            <a:r>
              <a:rPr lang="en-US" dirty="0" smtClean="0"/>
              <a:t>Included LN +</a:t>
            </a:r>
            <a:r>
              <a:rPr lang="en-US" dirty="0" err="1" smtClean="0"/>
              <a:t>ve</a:t>
            </a:r>
            <a:r>
              <a:rPr lang="en-US" dirty="0" smtClean="0"/>
              <a:t> and LN –</a:t>
            </a:r>
            <a:r>
              <a:rPr lang="en-US" dirty="0" err="1" smtClean="0"/>
              <a:t>ve</a:t>
            </a:r>
            <a:endParaRPr lang="en-US" dirty="0" smtClean="0"/>
          </a:p>
          <a:p>
            <a:r>
              <a:rPr lang="en-US" dirty="0" smtClean="0"/>
              <a:t>Included </a:t>
            </a:r>
            <a:r>
              <a:rPr lang="en-US" dirty="0" err="1" smtClean="0"/>
              <a:t>Mx</a:t>
            </a:r>
            <a:r>
              <a:rPr lang="en-US" dirty="0" smtClean="0"/>
              <a:t> and WLE</a:t>
            </a:r>
          </a:p>
          <a:p>
            <a:endParaRPr lang="en-US" dirty="0"/>
          </a:p>
        </p:txBody>
      </p:sp>
      <p:pic>
        <p:nvPicPr>
          <p:cNvPr id="4" name="Picture 3"/>
          <p:cNvPicPr>
            <a:picLocks noChangeAspect="1"/>
          </p:cNvPicPr>
          <p:nvPr/>
        </p:nvPicPr>
        <p:blipFill>
          <a:blip r:embed="rId3"/>
          <a:stretch>
            <a:fillRect/>
          </a:stretch>
        </p:blipFill>
        <p:spPr>
          <a:xfrm>
            <a:off x="5067300" y="1067707"/>
            <a:ext cx="4076700" cy="2400300"/>
          </a:xfrm>
          <a:prstGeom prst="rect">
            <a:avLst/>
          </a:prstGeom>
        </p:spPr>
      </p:pic>
      <p:pic>
        <p:nvPicPr>
          <p:cNvPr id="5" name="Picture 4"/>
          <p:cNvPicPr>
            <a:picLocks noChangeAspect="1"/>
          </p:cNvPicPr>
          <p:nvPr/>
        </p:nvPicPr>
        <p:blipFill>
          <a:blip r:embed="rId4"/>
          <a:stretch>
            <a:fillRect/>
          </a:stretch>
        </p:blipFill>
        <p:spPr>
          <a:xfrm>
            <a:off x="4800600" y="3949384"/>
            <a:ext cx="4076700" cy="2435087"/>
          </a:xfrm>
          <a:prstGeom prst="rect">
            <a:avLst/>
          </a:prstGeom>
        </p:spPr>
      </p:pic>
      <p:pic>
        <p:nvPicPr>
          <p:cNvPr id="6" name="Picture 5"/>
          <p:cNvPicPr>
            <a:picLocks noChangeAspect="1"/>
          </p:cNvPicPr>
          <p:nvPr/>
        </p:nvPicPr>
        <p:blipFill>
          <a:blip r:embed="rId5"/>
          <a:stretch>
            <a:fillRect/>
          </a:stretch>
        </p:blipFill>
        <p:spPr>
          <a:xfrm>
            <a:off x="76200" y="4239986"/>
            <a:ext cx="4495800" cy="2349500"/>
          </a:xfrm>
          <a:prstGeom prst="rect">
            <a:avLst/>
          </a:prstGeom>
        </p:spPr>
      </p:pic>
    </p:spTree>
    <p:extLst>
      <p:ext uri="{BB962C8B-B14F-4D97-AF65-F5344CB8AC3E}">
        <p14:creationId xmlns="" xmlns:p14="http://schemas.microsoft.com/office/powerpoint/2010/main" val="172724959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rot="16200000">
            <a:off x="3399048" y="5708980"/>
            <a:ext cx="10320671" cy="673402"/>
            <a:chOff x="1864355" y="3189768"/>
            <a:chExt cx="7740503" cy="673402"/>
          </a:xfrm>
        </p:grpSpPr>
        <p:sp>
          <p:nvSpPr>
            <p:cNvPr id="7" name="Chevron 6"/>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sp>
          <p:nvSpPr>
            <p:cNvPr id="8" name="Chevron 7"/>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sp>
          <p:nvSpPr>
            <p:cNvPr id="9" name="Chevron 8"/>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black"/>
                </a:solidFill>
                <a:latin typeface="Arial"/>
              </a:endParaRPr>
            </a:p>
          </p:txBody>
        </p:sp>
      </p:grpSp>
      <p:sp>
        <p:nvSpPr>
          <p:cNvPr id="11" name="Title 1"/>
          <p:cNvSpPr txBox="1">
            <a:spLocks/>
          </p:cNvSpPr>
          <p:nvPr/>
        </p:nvSpPr>
        <p:spPr>
          <a:xfrm>
            <a:off x="424796" y="1129630"/>
            <a:ext cx="8229600" cy="3475508"/>
          </a:xfrm>
          <a:prstGeom prst="rect">
            <a:avLst/>
          </a:prstGeom>
        </p:spPr>
        <p:txBody>
          <a:bodyPr vert="horz" lIns="91440" tIns="45720" rIns="91440" bIns="45720" rtlCol="0" anchor="ctr" anchorCtr="0">
            <a:no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endParaRPr sz="4400" dirty="0">
              <a:solidFill>
                <a:srgbClr val="CCFFCC"/>
              </a:solidFill>
              <a:effectLst/>
            </a:endParaRPr>
          </a:p>
        </p:txBody>
      </p:sp>
      <p:sp>
        <p:nvSpPr>
          <p:cNvPr id="10" name="Title 9"/>
          <p:cNvSpPr>
            <a:spLocks noGrp="1"/>
          </p:cNvSpPr>
          <p:nvPr>
            <p:ph type="title"/>
          </p:nvPr>
        </p:nvSpPr>
        <p:spPr/>
        <p:txBody>
          <a:bodyPr>
            <a:normAutofit/>
          </a:bodyPr>
          <a:lstStyle/>
          <a:p>
            <a:r>
              <a:rPr lang="en-GB" sz="4000" dirty="0" smtClean="0"/>
              <a:t>The PAST</a:t>
            </a:r>
            <a:endParaRPr lang="en-GB" sz="4000" dirty="0"/>
          </a:p>
        </p:txBody>
      </p:sp>
      <p:pic>
        <p:nvPicPr>
          <p:cNvPr id="13" name="Content Placeholder 12"/>
          <p:cNvPicPr>
            <a:picLocks noGrp="1"/>
          </p:cNvPicPr>
          <p:nvPr>
            <p:ph idx="1"/>
          </p:nvPr>
        </p:nvPicPr>
        <p:blipFill>
          <a:blip r:embed="rId3"/>
          <a:srcRect l="18129" t="24051" r="62218" b="23207"/>
          <a:stretch>
            <a:fillRect/>
          </a:stretch>
        </p:blipFill>
        <p:spPr bwMode="auto">
          <a:xfrm>
            <a:off x="457199" y="1465632"/>
            <a:ext cx="6631757" cy="4972875"/>
          </a:xfrm>
          <a:prstGeom prst="rect">
            <a:avLst/>
          </a:prstGeom>
          <a:noFill/>
          <a:ln w="9525">
            <a:noFill/>
            <a:miter lim="800000"/>
            <a:headEnd/>
            <a:tailEnd/>
          </a:ln>
        </p:spPr>
      </p:pic>
    </p:spTree>
    <p:extLst>
      <p:ext uri="{BB962C8B-B14F-4D97-AF65-F5344CB8AC3E}">
        <p14:creationId xmlns="" xmlns:p14="http://schemas.microsoft.com/office/powerpoint/2010/main" val="626761535"/>
      </p:ext>
    </p:extLst>
  </p:cSld>
  <p:clrMapOvr>
    <a:masterClrMapping/>
  </p:clrMapOvr>
  <p:transition spd="slow">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 20</a:t>
            </a:r>
            <a:endParaRPr lang="en-US" dirty="0"/>
          </a:p>
        </p:txBody>
      </p:sp>
      <p:sp>
        <p:nvSpPr>
          <p:cNvPr id="3" name="Content Placeholder 2"/>
          <p:cNvSpPr>
            <a:spLocks noGrp="1"/>
          </p:cNvSpPr>
          <p:nvPr>
            <p:ph idx="1"/>
          </p:nvPr>
        </p:nvSpPr>
        <p:spPr>
          <a:xfrm>
            <a:off x="678730" y="1465632"/>
            <a:ext cx="2140669" cy="4221163"/>
          </a:xfrm>
        </p:spPr>
        <p:txBody>
          <a:bodyPr/>
          <a:lstStyle/>
          <a:p>
            <a:r>
              <a:rPr lang="en-US" sz="1800" dirty="0" smtClean="0"/>
              <a:t>Compared RNI </a:t>
            </a:r>
            <a:r>
              <a:rPr lang="en-US" sz="1800" dirty="0" err="1" smtClean="0"/>
              <a:t>vs</a:t>
            </a:r>
            <a:r>
              <a:rPr lang="en-US" sz="1800" dirty="0" smtClean="0"/>
              <a:t> No RNI</a:t>
            </a:r>
          </a:p>
          <a:p>
            <a:r>
              <a:rPr lang="en-US" sz="1800" dirty="0" smtClean="0"/>
              <a:t>1832 </a:t>
            </a:r>
            <a:r>
              <a:rPr lang="en-US" sz="1800" dirty="0" err="1" smtClean="0"/>
              <a:t>pts</a:t>
            </a:r>
            <a:endParaRPr lang="en-US" sz="1800" dirty="0" smtClean="0"/>
          </a:p>
          <a:p>
            <a:r>
              <a:rPr lang="en-US" sz="1800" dirty="0" smtClean="0"/>
              <a:t>Median FU 10 y</a:t>
            </a:r>
          </a:p>
          <a:p>
            <a:r>
              <a:rPr lang="en-US" sz="1800" dirty="0" smtClean="0"/>
              <a:t>WLE and AND</a:t>
            </a:r>
          </a:p>
          <a:p>
            <a:endParaRPr lang="en-US" dirty="0"/>
          </a:p>
        </p:txBody>
      </p:sp>
      <p:pic>
        <p:nvPicPr>
          <p:cNvPr id="4" name="Picture 3"/>
          <p:cNvPicPr>
            <a:picLocks noChangeAspect="1"/>
          </p:cNvPicPr>
          <p:nvPr/>
        </p:nvPicPr>
        <p:blipFill>
          <a:blip r:embed="rId3"/>
          <a:stretch>
            <a:fillRect/>
          </a:stretch>
        </p:blipFill>
        <p:spPr>
          <a:xfrm>
            <a:off x="5778500" y="557447"/>
            <a:ext cx="2959100" cy="2209800"/>
          </a:xfrm>
          <a:prstGeom prst="rect">
            <a:avLst/>
          </a:prstGeom>
        </p:spPr>
      </p:pic>
      <p:pic>
        <p:nvPicPr>
          <p:cNvPr id="5" name="Picture 4"/>
          <p:cNvPicPr>
            <a:picLocks noChangeAspect="1"/>
          </p:cNvPicPr>
          <p:nvPr/>
        </p:nvPicPr>
        <p:blipFill>
          <a:blip r:embed="rId4"/>
          <a:stretch>
            <a:fillRect/>
          </a:stretch>
        </p:blipFill>
        <p:spPr>
          <a:xfrm>
            <a:off x="5778499" y="2767247"/>
            <a:ext cx="2959100" cy="2146300"/>
          </a:xfrm>
          <a:prstGeom prst="rect">
            <a:avLst/>
          </a:prstGeom>
        </p:spPr>
      </p:pic>
      <p:pic>
        <p:nvPicPr>
          <p:cNvPr id="6" name="Picture 5"/>
          <p:cNvPicPr>
            <a:picLocks noChangeAspect="1"/>
          </p:cNvPicPr>
          <p:nvPr/>
        </p:nvPicPr>
        <p:blipFill>
          <a:blip r:embed="rId5"/>
          <a:stretch>
            <a:fillRect/>
          </a:stretch>
        </p:blipFill>
        <p:spPr>
          <a:xfrm>
            <a:off x="2819399" y="557447"/>
            <a:ext cx="3046647" cy="2209800"/>
          </a:xfrm>
          <a:prstGeom prst="rect">
            <a:avLst/>
          </a:prstGeom>
        </p:spPr>
      </p:pic>
      <p:pic>
        <p:nvPicPr>
          <p:cNvPr id="7" name="Picture 6"/>
          <p:cNvPicPr>
            <a:picLocks noChangeAspect="1"/>
          </p:cNvPicPr>
          <p:nvPr/>
        </p:nvPicPr>
        <p:blipFill>
          <a:blip r:embed="rId6"/>
          <a:stretch>
            <a:fillRect/>
          </a:stretch>
        </p:blipFill>
        <p:spPr>
          <a:xfrm>
            <a:off x="2819399" y="2767247"/>
            <a:ext cx="2959100" cy="2146300"/>
          </a:xfrm>
          <a:prstGeom prst="rect">
            <a:avLst/>
          </a:prstGeom>
        </p:spPr>
      </p:pic>
    </p:spTree>
    <p:extLst>
      <p:ext uri="{BB962C8B-B14F-4D97-AF65-F5344CB8AC3E}">
        <p14:creationId xmlns="" xmlns:p14="http://schemas.microsoft.com/office/powerpoint/2010/main" val="26127033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Danish Population study</a:t>
            </a:r>
            <a:endParaRPr lang="en-US" dirty="0"/>
          </a:p>
        </p:txBody>
      </p:sp>
      <p:pic>
        <p:nvPicPr>
          <p:cNvPr id="4" name="Content Placeholder 3"/>
          <p:cNvPicPr>
            <a:picLocks noGrp="1" noChangeAspect="1"/>
          </p:cNvPicPr>
          <p:nvPr>
            <p:ph idx="1"/>
          </p:nvPr>
        </p:nvPicPr>
        <p:blipFill>
          <a:blip r:embed="rId3"/>
          <a:srcRect l="-25977" r="-25977"/>
          <a:stretch>
            <a:fillRect/>
          </a:stretch>
        </p:blipFill>
        <p:spPr>
          <a:xfrm>
            <a:off x="4364320" y="1465632"/>
            <a:ext cx="3937552" cy="1905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5920819" y="3661728"/>
            <a:ext cx="2590800" cy="201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a:off x="2667000" y="3687128"/>
            <a:ext cx="2590800" cy="1993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228600" y="2209800"/>
            <a:ext cx="2351991" cy="1477328"/>
          </a:xfrm>
          <a:prstGeom prst="rect">
            <a:avLst/>
          </a:prstGeom>
          <a:noFill/>
        </p:spPr>
        <p:txBody>
          <a:bodyPr wrap="none" rtlCol="0">
            <a:spAutoFit/>
          </a:bodyPr>
          <a:lstStyle/>
          <a:p>
            <a:pPr marL="285750" indent="-285750">
              <a:buFont typeface="Wingdings" charset="2"/>
              <a:buChar char="Ø"/>
            </a:pPr>
            <a:r>
              <a:rPr lang="en-US" dirty="0" smtClean="0">
                <a:solidFill>
                  <a:schemeClr val="bg1"/>
                </a:solidFill>
              </a:rPr>
              <a:t>3089 </a:t>
            </a:r>
            <a:r>
              <a:rPr lang="en-US" dirty="0" err="1" smtClean="0">
                <a:solidFill>
                  <a:schemeClr val="bg1"/>
                </a:solidFill>
              </a:rPr>
              <a:t>pt</a:t>
            </a:r>
            <a:endParaRPr lang="en-US" dirty="0">
              <a:solidFill>
                <a:schemeClr val="bg1"/>
              </a:solidFill>
            </a:endParaRPr>
          </a:p>
          <a:p>
            <a:pPr marL="285750" indent="-285750">
              <a:buFont typeface="Wingdings" charset="2"/>
              <a:buChar char="Ø"/>
            </a:pPr>
            <a:r>
              <a:rPr lang="en-US" dirty="0" smtClean="0">
                <a:solidFill>
                  <a:schemeClr val="bg1"/>
                </a:solidFill>
              </a:rPr>
              <a:t>RT </a:t>
            </a:r>
            <a:r>
              <a:rPr lang="en-US" dirty="0" err="1" smtClean="0">
                <a:solidFill>
                  <a:schemeClr val="bg1"/>
                </a:solidFill>
              </a:rPr>
              <a:t>vs</a:t>
            </a:r>
            <a:r>
              <a:rPr lang="en-US" dirty="0" smtClean="0">
                <a:solidFill>
                  <a:schemeClr val="bg1"/>
                </a:solidFill>
              </a:rPr>
              <a:t> Lt </a:t>
            </a:r>
          </a:p>
          <a:p>
            <a:pPr marL="285750" indent="-285750">
              <a:buFont typeface="Wingdings" charset="2"/>
              <a:buChar char="Ø"/>
            </a:pPr>
            <a:r>
              <a:rPr lang="en-US" dirty="0" smtClean="0">
                <a:solidFill>
                  <a:schemeClr val="bg1"/>
                </a:solidFill>
              </a:rPr>
              <a:t>WLE or </a:t>
            </a:r>
            <a:r>
              <a:rPr lang="en-US" dirty="0" err="1" smtClean="0">
                <a:solidFill>
                  <a:schemeClr val="bg1"/>
                </a:solidFill>
              </a:rPr>
              <a:t>Mx</a:t>
            </a:r>
            <a:r>
              <a:rPr lang="en-US" dirty="0" smtClean="0">
                <a:solidFill>
                  <a:schemeClr val="bg1"/>
                </a:solidFill>
              </a:rPr>
              <a:t> + AND</a:t>
            </a:r>
          </a:p>
          <a:p>
            <a:pPr marL="285750" indent="-285750">
              <a:buFont typeface="Wingdings" charset="2"/>
              <a:buChar char="Ø"/>
            </a:pPr>
            <a:r>
              <a:rPr lang="en-US" dirty="0" smtClean="0">
                <a:solidFill>
                  <a:schemeClr val="bg1"/>
                </a:solidFill>
              </a:rPr>
              <a:t>Median FU 9 y</a:t>
            </a:r>
          </a:p>
          <a:p>
            <a:pPr marL="285750" indent="-285750">
              <a:buFont typeface="Wingdings" charset="2"/>
              <a:buChar char="Ø"/>
            </a:pPr>
            <a:endParaRPr lang="en-US" dirty="0" smtClean="0">
              <a:solidFill>
                <a:schemeClr val="bg1"/>
              </a:solidFill>
            </a:endParaRPr>
          </a:p>
        </p:txBody>
      </p:sp>
    </p:spTree>
    <p:extLst>
      <p:ext uri="{BB962C8B-B14F-4D97-AF65-F5344CB8AC3E}">
        <p14:creationId xmlns="" xmlns:p14="http://schemas.microsoft.com/office/powerpoint/2010/main" val="1800957520"/>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Users\marashu705\Downloads\IMG_0111.jpg"/>
          <p:cNvPicPr>
            <a:picLocks noGrp="1"/>
          </p:cNvPicPr>
          <p:nvPr>
            <p:ph idx="1"/>
          </p:nvPr>
        </p:nvPicPr>
        <p:blipFill>
          <a:blip r:embed="rId2"/>
          <a:srcRect/>
          <a:stretch>
            <a:fillRect/>
          </a:stretch>
        </p:blipFill>
        <p:spPr bwMode="auto">
          <a:xfrm>
            <a:off x="899160" y="1112520"/>
            <a:ext cx="7388497" cy="549148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947"/>
            <a:ext cx="8229600" cy="567773"/>
          </a:xfrm>
        </p:spPr>
        <p:txBody>
          <a:bodyPr>
            <a:normAutofit fontScale="90000"/>
          </a:bodyPr>
          <a:lstStyle/>
          <a:p>
            <a:pPr algn="ctr" eaLnBrk="1" fontAlgn="auto" hangingPunct="1">
              <a:spcAft>
                <a:spcPts val="0"/>
              </a:spcAft>
              <a:defRPr/>
            </a:pPr>
            <a:r>
              <a:rPr lang="en-US" b="1" dirty="0">
                <a:ea typeface="+mj-ea"/>
                <a:cs typeface="+mj-cs"/>
              </a:rPr>
              <a:t>ACOSOG Z11</a:t>
            </a:r>
            <a:endParaRPr lang="en-US" dirty="0">
              <a:ea typeface="+mj-ea"/>
              <a:cs typeface="+mj-cs"/>
            </a:endParaRPr>
          </a:p>
        </p:txBody>
      </p:sp>
      <p:sp>
        <p:nvSpPr>
          <p:cNvPr id="3075" name="Content Placeholder 2"/>
          <p:cNvSpPr>
            <a:spLocks noGrp="1"/>
          </p:cNvSpPr>
          <p:nvPr>
            <p:ph idx="1"/>
          </p:nvPr>
        </p:nvSpPr>
        <p:spPr>
          <a:xfrm>
            <a:off x="457200" y="1600201"/>
            <a:ext cx="7620000" cy="746759"/>
          </a:xfrm>
        </p:spPr>
        <p:txBody>
          <a:bodyPr>
            <a:normAutofit fontScale="70000" lnSpcReduction="20000"/>
          </a:bodyPr>
          <a:lstStyle/>
          <a:p>
            <a:pPr eaLnBrk="1" hangingPunct="1"/>
            <a:r>
              <a:rPr lang="en-US" dirty="0" smtClean="0"/>
              <a:t>A randomized trial of </a:t>
            </a:r>
            <a:r>
              <a:rPr lang="en-US" dirty="0" err="1" smtClean="0"/>
              <a:t>axillary</a:t>
            </a:r>
            <a:r>
              <a:rPr lang="en-US" dirty="0" smtClean="0"/>
              <a:t> node dissection in women with clinical T1-2 N0 M0 breast cancer who have a positive SN.</a:t>
            </a:r>
          </a:p>
        </p:txBody>
      </p:sp>
      <p:sp>
        <p:nvSpPr>
          <p:cNvPr id="3076" name="Rectangle 4"/>
          <p:cNvSpPr>
            <a:spLocks noChangeArrowheads="1"/>
          </p:cNvSpPr>
          <p:nvPr/>
        </p:nvSpPr>
        <p:spPr bwMode="auto">
          <a:xfrm>
            <a:off x="336550" y="6400800"/>
            <a:ext cx="3198813" cy="369888"/>
          </a:xfrm>
          <a:prstGeom prst="rect">
            <a:avLst/>
          </a:prstGeom>
          <a:noFill/>
          <a:ln w="9525">
            <a:noFill/>
            <a:miter lim="800000"/>
            <a:headEnd/>
            <a:tailEnd/>
          </a:ln>
        </p:spPr>
        <p:txBody>
          <a:bodyPr wrap="none">
            <a:spAutoFit/>
          </a:bodyPr>
          <a:lstStyle/>
          <a:p>
            <a:r>
              <a:rPr lang="ro-RO" b="1"/>
              <a:t>Giuliano A, JAMA 2011;305:589</a:t>
            </a:r>
            <a:endParaRPr lang="en-US"/>
          </a:p>
        </p:txBody>
      </p:sp>
      <p:sp>
        <p:nvSpPr>
          <p:cNvPr id="6" name="TextBox 5"/>
          <p:cNvSpPr txBox="1"/>
          <p:nvPr/>
        </p:nvSpPr>
        <p:spPr>
          <a:xfrm>
            <a:off x="146050" y="3503613"/>
            <a:ext cx="4059238" cy="2032000"/>
          </a:xfrm>
          <a:prstGeom prst="rect">
            <a:avLst/>
          </a:prstGeom>
          <a:noFill/>
        </p:spPr>
        <p:txBody>
          <a:bodyPr>
            <a:spAutoFit/>
          </a:bodyPr>
          <a:lstStyle/>
          <a:p>
            <a:pPr marL="285750" indent="-285750" fontAlgn="auto">
              <a:spcBef>
                <a:spcPts val="0"/>
              </a:spcBef>
              <a:spcAft>
                <a:spcPts val="0"/>
              </a:spcAft>
              <a:buFont typeface="Arial"/>
              <a:buChar char="•"/>
              <a:defRPr/>
            </a:pPr>
            <a:r>
              <a:rPr lang="en-US" dirty="0">
                <a:latin typeface="+mn-lt"/>
                <a:ea typeface="+mn-ea"/>
              </a:rPr>
              <a:t>Clinical T1 T2 N0 breast cancer</a:t>
            </a:r>
          </a:p>
          <a:p>
            <a:pPr fontAlgn="auto">
              <a:spcBef>
                <a:spcPts val="0"/>
              </a:spcBef>
              <a:spcAft>
                <a:spcPts val="0"/>
              </a:spcAft>
              <a:defRPr/>
            </a:pPr>
            <a:endParaRPr lang="en-US" dirty="0">
              <a:latin typeface="+mn-lt"/>
              <a:ea typeface="+mn-ea"/>
            </a:endParaRPr>
          </a:p>
          <a:p>
            <a:pPr marL="285750" indent="-285750" fontAlgn="auto">
              <a:spcBef>
                <a:spcPts val="0"/>
              </a:spcBef>
              <a:spcAft>
                <a:spcPts val="0"/>
              </a:spcAft>
              <a:buFont typeface="Arial"/>
              <a:buChar char="•"/>
              <a:defRPr/>
            </a:pPr>
            <a:r>
              <a:rPr lang="en-US" dirty="0">
                <a:latin typeface="+mn-lt"/>
                <a:ea typeface="+mn-ea"/>
              </a:rPr>
              <a:t>H&amp;E-detected metastases in SN (AJCC 5</a:t>
            </a:r>
            <a:r>
              <a:rPr lang="en-US" baseline="30000" dirty="0">
                <a:latin typeface="+mn-lt"/>
                <a:ea typeface="+mn-ea"/>
              </a:rPr>
              <a:t>th</a:t>
            </a:r>
            <a:r>
              <a:rPr lang="en-US" dirty="0">
                <a:latin typeface="+mn-lt"/>
                <a:ea typeface="+mn-ea"/>
              </a:rPr>
              <a:t> edition) </a:t>
            </a:r>
          </a:p>
          <a:p>
            <a:pPr marL="285750" indent="-285750" fontAlgn="auto">
              <a:spcBef>
                <a:spcPts val="0"/>
              </a:spcBef>
              <a:spcAft>
                <a:spcPts val="0"/>
              </a:spcAft>
              <a:buFont typeface="Arial"/>
              <a:buChar char="•"/>
              <a:defRPr/>
            </a:pPr>
            <a:r>
              <a:rPr lang="en-US" dirty="0">
                <a:latin typeface="+mn-lt"/>
                <a:ea typeface="+mn-ea"/>
              </a:rPr>
              <a:t>Lumpectomy with whole breast irradiation</a:t>
            </a:r>
          </a:p>
          <a:p>
            <a:pPr marL="285750" indent="-285750" fontAlgn="auto">
              <a:spcBef>
                <a:spcPts val="0"/>
              </a:spcBef>
              <a:spcAft>
                <a:spcPts val="0"/>
              </a:spcAft>
              <a:buFont typeface="Arial"/>
              <a:buChar char="•"/>
              <a:defRPr/>
            </a:pPr>
            <a:r>
              <a:rPr lang="en-US" dirty="0">
                <a:latin typeface="+mn-lt"/>
                <a:ea typeface="+mn-ea"/>
              </a:rPr>
              <a:t>Adjuvant systemic therapy by choice</a:t>
            </a:r>
          </a:p>
        </p:txBody>
      </p:sp>
      <p:sp>
        <p:nvSpPr>
          <p:cNvPr id="7" name="TextBox 6"/>
          <p:cNvSpPr txBox="1"/>
          <p:nvPr/>
        </p:nvSpPr>
        <p:spPr>
          <a:xfrm>
            <a:off x="4683125" y="3952875"/>
            <a:ext cx="3619500" cy="2030413"/>
          </a:xfrm>
          <a:prstGeom prst="rect">
            <a:avLst/>
          </a:prstGeom>
          <a:noFill/>
        </p:spPr>
        <p:txBody>
          <a:bodyPr>
            <a:spAutoFit/>
          </a:bodyPr>
          <a:lstStyle/>
          <a:p>
            <a:pPr marL="285750" indent="-285750" fontAlgn="auto">
              <a:spcBef>
                <a:spcPts val="0"/>
              </a:spcBef>
              <a:spcAft>
                <a:spcPts val="0"/>
              </a:spcAft>
              <a:buFont typeface="Arial"/>
              <a:buChar char="•"/>
              <a:defRPr/>
            </a:pPr>
            <a:r>
              <a:rPr lang="en-US" i="1" dirty="0">
                <a:latin typeface="+mn-lt"/>
                <a:ea typeface="+mn-ea"/>
              </a:rPr>
              <a:t>Third field (nodal), irradiation</a:t>
            </a:r>
          </a:p>
          <a:p>
            <a:pPr fontAlgn="auto">
              <a:spcBef>
                <a:spcPts val="0"/>
              </a:spcBef>
              <a:spcAft>
                <a:spcPts val="0"/>
              </a:spcAft>
              <a:defRPr/>
            </a:pPr>
            <a:endParaRPr lang="en-US" dirty="0">
              <a:latin typeface="+mn-lt"/>
              <a:ea typeface="+mn-ea"/>
            </a:endParaRPr>
          </a:p>
          <a:p>
            <a:pPr marL="285750" indent="-285750" fontAlgn="auto">
              <a:spcBef>
                <a:spcPts val="0"/>
              </a:spcBef>
              <a:spcAft>
                <a:spcPts val="0"/>
              </a:spcAft>
              <a:buFont typeface="Arial"/>
              <a:buChar char="•"/>
              <a:defRPr/>
            </a:pPr>
            <a:r>
              <a:rPr lang="en-US" i="1" dirty="0">
                <a:latin typeface="+mn-lt"/>
                <a:ea typeface="+mn-ea"/>
              </a:rPr>
              <a:t>Metastases in SN detected by IHC only</a:t>
            </a:r>
          </a:p>
          <a:p>
            <a:pPr fontAlgn="auto">
              <a:spcBef>
                <a:spcPts val="0"/>
              </a:spcBef>
              <a:spcAft>
                <a:spcPts val="0"/>
              </a:spcAft>
              <a:defRPr/>
            </a:pPr>
            <a:endParaRPr lang="en-US" dirty="0">
              <a:latin typeface="+mn-lt"/>
              <a:ea typeface="+mn-ea"/>
            </a:endParaRPr>
          </a:p>
          <a:p>
            <a:pPr marL="285750" indent="-285750" fontAlgn="auto">
              <a:spcBef>
                <a:spcPts val="0"/>
              </a:spcBef>
              <a:spcAft>
                <a:spcPts val="0"/>
              </a:spcAft>
              <a:buFont typeface="Arial"/>
              <a:buChar char="•"/>
              <a:defRPr/>
            </a:pPr>
            <a:r>
              <a:rPr lang="en-US" i="1" dirty="0">
                <a:latin typeface="+mn-lt"/>
                <a:ea typeface="+mn-ea"/>
              </a:rPr>
              <a:t>Matted nodes</a:t>
            </a:r>
            <a:endParaRPr lang="en-US" dirty="0">
              <a:latin typeface="+mn-lt"/>
              <a:ea typeface="+mn-ea"/>
            </a:endParaRPr>
          </a:p>
          <a:p>
            <a:pPr marL="285750" indent="-285750" fontAlgn="auto">
              <a:spcBef>
                <a:spcPts val="0"/>
              </a:spcBef>
              <a:spcAft>
                <a:spcPts val="0"/>
              </a:spcAft>
              <a:buFont typeface="Arial"/>
              <a:buChar char="•"/>
              <a:defRPr/>
            </a:pPr>
            <a:r>
              <a:rPr lang="en-US" i="1" dirty="0">
                <a:latin typeface="+mn-lt"/>
                <a:ea typeface="+mn-ea"/>
              </a:rPr>
              <a:t>3 or more involved SN</a:t>
            </a:r>
            <a:endParaRPr lang="en-US" dirty="0">
              <a:latin typeface="+mn-lt"/>
              <a:ea typeface="+mn-ea"/>
            </a:endParaRPr>
          </a:p>
        </p:txBody>
      </p:sp>
      <p:sp>
        <p:nvSpPr>
          <p:cNvPr id="4" name="Oval 3"/>
          <p:cNvSpPr>
            <a:spLocks noChangeArrowheads="1"/>
          </p:cNvSpPr>
          <p:nvPr/>
        </p:nvSpPr>
        <p:spPr bwMode="auto">
          <a:xfrm>
            <a:off x="4683125" y="3754438"/>
            <a:ext cx="3394075" cy="765175"/>
          </a:xfrm>
          <a:prstGeom prst="ellipse">
            <a:avLst/>
          </a:prstGeom>
          <a:solidFill>
            <a:schemeClr val="accent1">
              <a:alpha val="39999"/>
            </a:schemeClr>
          </a:solidFill>
          <a:ln w="12700">
            <a:solidFill>
              <a:srgbClr val="A6A278"/>
            </a:solidFill>
            <a:round/>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8" name="Rectangle 7"/>
          <p:cNvSpPr/>
          <p:nvPr/>
        </p:nvSpPr>
        <p:spPr>
          <a:xfrm>
            <a:off x="457199" y="2831672"/>
            <a:ext cx="7845425" cy="523220"/>
          </a:xfrm>
          <a:prstGeom prst="rect">
            <a:avLst/>
          </a:prstGeom>
          <a:noFill/>
        </p:spPr>
        <p:txBody>
          <a:bodyPr wrap="square">
            <a:spAutoFit/>
          </a:bodyPr>
          <a:lstStyle/>
          <a:p>
            <a:pPr algn="ctr" fontAlgn="auto">
              <a:spcBef>
                <a:spcPts val="0"/>
              </a:spcBef>
              <a:spcAft>
                <a:spcPts val="0"/>
              </a:spcAft>
              <a:defRPr/>
            </a:pPr>
            <a:r>
              <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Inclusion              Exclusion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mph" presetSubtype="0" fill="hold" grpId="0" nodeType="clickEffect">
                                  <p:stCondLst>
                                    <p:cond delay="0"/>
                                  </p:stCondLst>
                                  <p:childTnLst>
                                    <p:animRot by="21600000">
                                      <p:cBhvr>
                                        <p:cTn id="22"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P spid="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p:cNvPicPr>
          <p:nvPr/>
        </p:nvPicPr>
        <p:blipFill>
          <a:blip r:embed="rId3"/>
          <a:srcRect/>
          <a:stretch>
            <a:fillRect/>
          </a:stretch>
        </p:blipFill>
        <p:spPr bwMode="auto">
          <a:xfrm>
            <a:off x="1093788" y="98425"/>
            <a:ext cx="4386262" cy="6716713"/>
          </a:xfrm>
          <a:prstGeom prst="rect">
            <a:avLst/>
          </a:prstGeom>
          <a:noFill/>
          <a:ln w="9525">
            <a:noFill/>
            <a:miter lim="800000"/>
            <a:headEnd/>
            <a:tailEnd/>
          </a:ln>
        </p:spPr>
      </p:pic>
      <p:sp>
        <p:nvSpPr>
          <p:cNvPr id="2" name="Rounded Rectangle 1"/>
          <p:cNvSpPr>
            <a:spLocks noChangeArrowheads="1"/>
          </p:cNvSpPr>
          <p:nvPr/>
        </p:nvSpPr>
        <p:spPr bwMode="auto">
          <a:xfrm>
            <a:off x="3657600" y="4826000"/>
            <a:ext cx="1508125" cy="642938"/>
          </a:xfrm>
          <a:prstGeom prst="roundRect">
            <a:avLst>
              <a:gd name="adj" fmla="val 16667"/>
            </a:avLst>
          </a:prstGeom>
          <a:noFill/>
          <a:ln w="50800">
            <a:solidFill>
              <a:srgbClr val="FF0000"/>
            </a:solidFill>
            <a:round/>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3" name="Rectangle 2"/>
          <p:cNvSpPr/>
          <p:nvPr/>
        </p:nvSpPr>
        <p:spPr>
          <a:xfrm rot="20292145">
            <a:off x="4464426" y="1954953"/>
            <a:ext cx="3237770" cy="1077218"/>
          </a:xfrm>
          <a:prstGeom prst="rect">
            <a:avLst/>
          </a:prstGeom>
          <a:noFill/>
          <a:ln>
            <a:solidFill>
              <a:schemeClr val="tx1">
                <a:lumMod val="90000"/>
                <a:lumOff val="10000"/>
              </a:schemeClr>
            </a:solidFill>
          </a:ln>
        </p:spPr>
        <p:txBody>
          <a:bodyPr wrap="square">
            <a:spAutoFit/>
          </a:bodyPr>
          <a:lstStyle/>
          <a:p>
            <a:pPr fontAlgn="auto">
              <a:spcBef>
                <a:spcPts val="0"/>
              </a:spcBef>
              <a:spcAft>
                <a:spcPts val="0"/>
              </a:spcAft>
              <a:defRPr/>
            </a:pPr>
            <a:r>
              <a:rPr lang="en-GB"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cT1                                70%</a:t>
            </a:r>
          </a:p>
          <a:p>
            <a:pPr fontAlgn="auto">
              <a:spcBef>
                <a:spcPts val="0"/>
              </a:spcBef>
              <a:spcAft>
                <a:spcPts val="0"/>
              </a:spcAft>
              <a:defRPr/>
            </a:pPr>
            <a:r>
              <a:rPr lang="en-GB"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ER+                                83%</a:t>
            </a:r>
          </a:p>
          <a:p>
            <a:pPr fontAlgn="auto">
              <a:spcBef>
                <a:spcPts val="0"/>
              </a:spcBef>
              <a:spcAft>
                <a:spcPts val="0"/>
              </a:spcAft>
              <a:defRPr/>
            </a:pPr>
            <a:r>
              <a:rPr lang="en-GB"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G1/2                              70%</a:t>
            </a:r>
          </a:p>
          <a:p>
            <a:pPr fontAlgn="auto">
              <a:spcBef>
                <a:spcPts val="0"/>
              </a:spcBef>
              <a:spcAft>
                <a:spcPts val="0"/>
              </a:spcAft>
              <a:defRPr/>
            </a:pPr>
            <a:r>
              <a:rPr lang="en-GB"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Systemic therapy        96%</a:t>
            </a:r>
          </a:p>
        </p:txBody>
      </p:sp>
      <p:sp>
        <p:nvSpPr>
          <p:cNvPr id="4" name="Rectangle 3"/>
          <p:cNvSpPr/>
          <p:nvPr/>
        </p:nvSpPr>
        <p:spPr>
          <a:xfrm>
            <a:off x="0" y="4746835"/>
            <a:ext cx="966931" cy="400110"/>
          </a:xfrm>
          <a:prstGeom prst="rect">
            <a:avLst/>
          </a:prstGeom>
          <a:noFill/>
        </p:spPr>
        <p:txBody>
          <a:bodyPr wrap="none">
            <a:spAutoFit/>
          </a:bodyPr>
          <a:lstStyle/>
          <a:p>
            <a:pPr algn="ctr" fontAlgn="auto">
              <a:spcBef>
                <a:spcPts val="0"/>
              </a:spcBef>
              <a:spcAft>
                <a:spcPts val="0"/>
              </a:spcAft>
              <a:defRPr/>
            </a:pP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420 </a:t>
            </a:r>
            <a:r>
              <a:rPr lang="en-GB"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pts</a:t>
            </a:r>
            <a:endPar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endParaRPr>
          </a:p>
        </p:txBody>
      </p:sp>
      <p:sp>
        <p:nvSpPr>
          <p:cNvPr id="7" name="Rectangle 6"/>
          <p:cNvSpPr/>
          <p:nvPr/>
        </p:nvSpPr>
        <p:spPr>
          <a:xfrm>
            <a:off x="5530134" y="4766125"/>
            <a:ext cx="966931" cy="400110"/>
          </a:xfrm>
          <a:prstGeom prst="rect">
            <a:avLst/>
          </a:prstGeom>
          <a:noFill/>
        </p:spPr>
        <p:txBody>
          <a:bodyPr wrap="none">
            <a:spAutoFit/>
          </a:bodyPr>
          <a:lstStyle/>
          <a:p>
            <a:pPr algn="ctr" fontAlgn="auto">
              <a:spcBef>
                <a:spcPts val="0"/>
              </a:spcBef>
              <a:spcAft>
                <a:spcPts val="0"/>
              </a:spcAft>
              <a:defRPr/>
            </a:pPr>
            <a:r>
              <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436 </a:t>
            </a:r>
            <a:r>
              <a:rPr lang="en-GB"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pts</a:t>
            </a:r>
            <a:endParaRPr lang="en-GB"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endParaRPr>
          </a:p>
        </p:txBody>
      </p:sp>
      <p:sp>
        <p:nvSpPr>
          <p:cNvPr id="8" name="Rectangle 7"/>
          <p:cNvSpPr/>
          <p:nvPr/>
        </p:nvSpPr>
        <p:spPr>
          <a:xfrm>
            <a:off x="-70555" y="700095"/>
            <a:ext cx="2666998" cy="523220"/>
          </a:xfrm>
          <a:prstGeom prst="rect">
            <a:avLst/>
          </a:prstGeom>
          <a:noFill/>
        </p:spPr>
        <p:txBody>
          <a:bodyPr>
            <a:spAutoFit/>
          </a:bodyPr>
          <a:lstStyle/>
          <a:p>
            <a:pPr algn="ctr" fontAlgn="auto">
              <a:spcBef>
                <a:spcPts val="0"/>
              </a:spcBef>
              <a:spcAft>
                <a:spcPts val="0"/>
              </a:spcAft>
              <a:defRPr/>
            </a:pPr>
            <a:r>
              <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891 / 1900 </a:t>
            </a:r>
            <a:r>
              <a:rPr lang="en-GB"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pts</a:t>
            </a:r>
            <a:endPar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endParaRPr>
          </a:p>
        </p:txBody>
      </p:sp>
      <p:sp>
        <p:nvSpPr>
          <p:cNvPr id="5" name="Rectangle 4"/>
          <p:cNvSpPr/>
          <p:nvPr/>
        </p:nvSpPr>
        <p:spPr>
          <a:xfrm>
            <a:off x="4677298" y="853983"/>
            <a:ext cx="1819767" cy="369332"/>
          </a:xfrm>
          <a:prstGeom prst="rect">
            <a:avLst/>
          </a:prstGeom>
        </p:spPr>
        <p:txBody>
          <a:bodyPr wrap="none">
            <a:spAutoFit/>
          </a:bodyPr>
          <a:lstStyle/>
          <a:p>
            <a:pPr algn="ctr" fontAlgn="auto">
              <a:spcBef>
                <a:spcPts val="0"/>
              </a:spcBef>
              <a:spcAft>
                <a:spcPts val="0"/>
              </a:spcAft>
              <a:defRPr/>
            </a:pPr>
            <a:r>
              <a:rPr lang="en-GB"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rPr>
              <a:t>May 99  -  Dec 04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3"/>
            <a:ext cx="7620000" cy="1143001"/>
          </a:xfrm>
        </p:spPr>
        <p:txBody>
          <a:bodyPr/>
          <a:lstStyle/>
          <a:p>
            <a:pPr algn="ctr" eaLnBrk="1" fontAlgn="auto" hangingPunct="1">
              <a:spcAft>
                <a:spcPts val="0"/>
              </a:spcAft>
              <a:defRPr/>
            </a:pPr>
            <a:r>
              <a:rPr lang="en-US" dirty="0" smtClean="0">
                <a:ea typeface="+mj-ea"/>
                <a:cs typeface="+mj-cs"/>
              </a:rPr>
              <a:t>Z11 outcomes</a:t>
            </a:r>
            <a:endParaRPr lang="en-US" dirty="0">
              <a:ea typeface="+mj-ea"/>
              <a:cs typeface="+mj-cs"/>
            </a:endParaRPr>
          </a:p>
        </p:txBody>
      </p:sp>
      <p:graphicFrame>
        <p:nvGraphicFramePr>
          <p:cNvPr id="6" name="Content Placeholder 5"/>
          <p:cNvGraphicFramePr>
            <a:graphicFrameLocks noGrp="1"/>
          </p:cNvGraphicFramePr>
          <p:nvPr>
            <p:ph idx="1"/>
          </p:nvPr>
        </p:nvGraphicFramePr>
        <p:xfrm>
          <a:off x="457200" y="822960"/>
          <a:ext cx="7620000" cy="1941512"/>
        </p:xfrm>
        <a:graphic>
          <a:graphicData uri="http://schemas.openxmlformats.org/drawingml/2006/table">
            <a:tbl>
              <a:tblPr firstRow="1" bandRow="1">
                <a:tableStyleId>{5C22544A-7EE6-4342-B048-85BDC9FD1C3A}</a:tableStyleId>
              </a:tblPr>
              <a:tblGrid>
                <a:gridCol w="2540000"/>
                <a:gridCol w="2540000"/>
                <a:gridCol w="2540000"/>
              </a:tblGrid>
              <a:tr h="457424">
                <a:tc gridSpan="3">
                  <a:txBody>
                    <a:bodyPr/>
                    <a:lstStyle/>
                    <a:p>
                      <a:pPr algn="ctr"/>
                      <a:endParaRPr lang="en-US" sz="2400" dirty="0"/>
                    </a:p>
                  </a:txBody>
                  <a:tcPr marT="45742" marB="45742"/>
                </a:tc>
                <a:tc hMerge="1">
                  <a:txBody>
                    <a:bodyPr/>
                    <a:lstStyle/>
                    <a:p>
                      <a:endParaRPr lang="en-US" dirty="0"/>
                    </a:p>
                  </a:txBody>
                  <a:tcPr/>
                </a:tc>
                <a:tc hMerge="1">
                  <a:txBody>
                    <a:bodyPr/>
                    <a:lstStyle/>
                    <a:p>
                      <a:endParaRPr lang="en-US" dirty="0"/>
                    </a:p>
                  </a:txBody>
                  <a:tcPr/>
                </a:tc>
              </a:tr>
              <a:tr h="371022">
                <a:tc>
                  <a:txBody>
                    <a:bodyPr/>
                    <a:lstStyle/>
                    <a:p>
                      <a:endParaRPr lang="en-US" sz="1800"/>
                    </a:p>
                  </a:txBody>
                  <a:tcPr marT="45742" marB="45742"/>
                </a:tc>
                <a:tc>
                  <a:txBody>
                    <a:bodyPr/>
                    <a:lstStyle/>
                    <a:p>
                      <a:r>
                        <a:rPr lang="en-US" sz="1800" dirty="0" smtClean="0"/>
                        <a:t>ALND (420)</a:t>
                      </a:r>
                      <a:endParaRPr lang="en-US" sz="1800" dirty="0"/>
                    </a:p>
                  </a:txBody>
                  <a:tcPr marT="45742" marB="45742"/>
                </a:tc>
                <a:tc>
                  <a:txBody>
                    <a:bodyPr/>
                    <a:lstStyle/>
                    <a:p>
                      <a:r>
                        <a:rPr lang="en-US" sz="1800" dirty="0" smtClean="0"/>
                        <a:t>SN (436)</a:t>
                      </a:r>
                      <a:endParaRPr lang="en-US" sz="1800" dirty="0"/>
                    </a:p>
                  </a:txBody>
                  <a:tcPr marT="45742" marB="45742"/>
                </a:tc>
              </a:tr>
              <a:tr h="371022">
                <a:tc>
                  <a:txBody>
                    <a:bodyPr/>
                    <a:lstStyle/>
                    <a:p>
                      <a:r>
                        <a:rPr lang="en-US" sz="1800" dirty="0" smtClean="0"/>
                        <a:t>LOCAL</a:t>
                      </a:r>
                      <a:endParaRPr lang="en-US" sz="1800" dirty="0"/>
                    </a:p>
                  </a:txBody>
                  <a:tcPr marT="45742" marB="45742"/>
                </a:tc>
                <a:tc>
                  <a:txBody>
                    <a:bodyPr/>
                    <a:lstStyle/>
                    <a:p>
                      <a:r>
                        <a:rPr lang="en-US" sz="1800" dirty="0" smtClean="0"/>
                        <a:t>15 (3.6%)</a:t>
                      </a:r>
                      <a:endParaRPr lang="en-US" sz="1800" dirty="0"/>
                    </a:p>
                  </a:txBody>
                  <a:tcPr marT="45742" marB="45742"/>
                </a:tc>
                <a:tc>
                  <a:txBody>
                    <a:bodyPr/>
                    <a:lstStyle/>
                    <a:p>
                      <a:r>
                        <a:rPr lang="en-US" sz="1800" dirty="0" smtClean="0"/>
                        <a:t>8 (1.8%)</a:t>
                      </a:r>
                      <a:endParaRPr lang="en-US" sz="1800" dirty="0"/>
                    </a:p>
                  </a:txBody>
                  <a:tcPr marT="45742" marB="45742"/>
                </a:tc>
              </a:tr>
              <a:tr h="371022">
                <a:tc>
                  <a:txBody>
                    <a:bodyPr/>
                    <a:lstStyle/>
                    <a:p>
                      <a:r>
                        <a:rPr lang="en-US" sz="1800" dirty="0" smtClean="0"/>
                        <a:t>REGIONAL</a:t>
                      </a:r>
                      <a:endParaRPr lang="en-US" sz="1800" dirty="0"/>
                    </a:p>
                  </a:txBody>
                  <a:tcPr marT="45742" marB="45742"/>
                </a:tc>
                <a:tc>
                  <a:txBody>
                    <a:bodyPr/>
                    <a:lstStyle/>
                    <a:p>
                      <a:r>
                        <a:rPr lang="en-US" sz="1800" dirty="0" smtClean="0"/>
                        <a:t>2 (0.5%)</a:t>
                      </a:r>
                      <a:endParaRPr lang="en-US" sz="1800" dirty="0"/>
                    </a:p>
                  </a:txBody>
                  <a:tcPr marT="45742" marB="45742"/>
                </a:tc>
                <a:tc>
                  <a:txBody>
                    <a:bodyPr/>
                    <a:lstStyle/>
                    <a:p>
                      <a:r>
                        <a:rPr lang="en-US" sz="1800" dirty="0" smtClean="0"/>
                        <a:t>4 (0.9%)</a:t>
                      </a:r>
                      <a:endParaRPr lang="en-US" sz="1800" dirty="0"/>
                    </a:p>
                  </a:txBody>
                  <a:tcPr marT="45742" marB="45742"/>
                </a:tc>
              </a:tr>
              <a:tr h="371022">
                <a:tc>
                  <a:txBody>
                    <a:bodyPr/>
                    <a:lstStyle/>
                    <a:p>
                      <a:r>
                        <a:rPr lang="en-US" sz="1800" dirty="0" smtClean="0"/>
                        <a:t>TOTAL</a:t>
                      </a:r>
                      <a:endParaRPr lang="en-US" sz="1800" dirty="0"/>
                    </a:p>
                  </a:txBody>
                  <a:tcPr marT="45742" marB="45742"/>
                </a:tc>
                <a:tc>
                  <a:txBody>
                    <a:bodyPr/>
                    <a:lstStyle/>
                    <a:p>
                      <a:r>
                        <a:rPr lang="en-US" sz="1800" dirty="0" smtClean="0"/>
                        <a:t>17 (4.1%)</a:t>
                      </a:r>
                      <a:endParaRPr lang="en-US" sz="1800" dirty="0"/>
                    </a:p>
                  </a:txBody>
                  <a:tcPr marT="45742" marB="45742"/>
                </a:tc>
                <a:tc>
                  <a:txBody>
                    <a:bodyPr/>
                    <a:lstStyle/>
                    <a:p>
                      <a:r>
                        <a:rPr lang="en-US" sz="1800" dirty="0" smtClean="0"/>
                        <a:t>12 (2.8%)</a:t>
                      </a:r>
                      <a:endParaRPr lang="en-US" sz="1800" dirty="0"/>
                    </a:p>
                  </a:txBody>
                  <a:tcPr marT="45742" marB="45742"/>
                </a:tc>
              </a:tr>
            </a:tbl>
          </a:graphicData>
        </a:graphic>
      </p:graphicFrame>
      <p:graphicFrame>
        <p:nvGraphicFramePr>
          <p:cNvPr id="7" name="Content Placeholder 5"/>
          <p:cNvGraphicFramePr>
            <a:graphicFrameLocks/>
          </p:cNvGraphicFramePr>
          <p:nvPr/>
        </p:nvGraphicFramePr>
        <p:xfrm>
          <a:off x="457200" y="3108960"/>
          <a:ext cx="7620000" cy="1484312"/>
        </p:xfrm>
        <a:graphic>
          <a:graphicData uri="http://schemas.openxmlformats.org/drawingml/2006/table">
            <a:tbl>
              <a:tblPr firstRow="1" bandRow="1">
                <a:tableStyleId>{5C22544A-7EE6-4342-B048-85BDC9FD1C3A}</a:tableStyleId>
              </a:tblPr>
              <a:tblGrid>
                <a:gridCol w="2540000"/>
                <a:gridCol w="2540000"/>
                <a:gridCol w="2540000"/>
              </a:tblGrid>
              <a:tr h="371078">
                <a:tc gridSpan="3">
                  <a:txBody>
                    <a:bodyPr/>
                    <a:lstStyle/>
                    <a:p>
                      <a:pPr algn="ctr"/>
                      <a:endParaRPr lang="en-US" sz="1800" dirty="0"/>
                    </a:p>
                  </a:txBody>
                  <a:tcPr marT="45749" marB="45749"/>
                </a:tc>
                <a:tc hMerge="1">
                  <a:txBody>
                    <a:bodyPr/>
                    <a:lstStyle/>
                    <a:p>
                      <a:endParaRPr lang="en-US" dirty="0"/>
                    </a:p>
                  </a:txBody>
                  <a:tcPr/>
                </a:tc>
                <a:tc hMerge="1">
                  <a:txBody>
                    <a:bodyPr/>
                    <a:lstStyle/>
                    <a:p>
                      <a:endParaRPr lang="en-US" dirty="0"/>
                    </a:p>
                  </a:txBody>
                  <a:tcPr/>
                </a:tc>
              </a:tr>
              <a:tr h="371078">
                <a:tc>
                  <a:txBody>
                    <a:bodyPr/>
                    <a:lstStyle/>
                    <a:p>
                      <a:endParaRPr lang="en-US" sz="1800" dirty="0"/>
                    </a:p>
                  </a:txBody>
                  <a:tcPr marT="45749" marB="45749"/>
                </a:tc>
                <a:tc>
                  <a:txBody>
                    <a:bodyPr/>
                    <a:lstStyle/>
                    <a:p>
                      <a:r>
                        <a:rPr lang="en-US" sz="1800" dirty="0" smtClean="0"/>
                        <a:t>ALND</a:t>
                      </a:r>
                      <a:endParaRPr lang="en-US" sz="1800" dirty="0"/>
                    </a:p>
                  </a:txBody>
                  <a:tcPr marT="45749" marB="45749"/>
                </a:tc>
                <a:tc>
                  <a:txBody>
                    <a:bodyPr/>
                    <a:lstStyle/>
                    <a:p>
                      <a:r>
                        <a:rPr lang="en-US" sz="1800" dirty="0" smtClean="0"/>
                        <a:t>SN</a:t>
                      </a:r>
                      <a:endParaRPr lang="en-US" sz="1800" dirty="0"/>
                    </a:p>
                  </a:txBody>
                  <a:tcPr marT="45749" marB="45749"/>
                </a:tc>
              </a:tr>
              <a:tr h="371078">
                <a:tc>
                  <a:txBody>
                    <a:bodyPr/>
                    <a:lstStyle/>
                    <a:p>
                      <a:r>
                        <a:rPr lang="en-US" sz="1800" dirty="0" smtClean="0"/>
                        <a:t>%</a:t>
                      </a:r>
                      <a:r>
                        <a:rPr lang="en-US" sz="1800" baseline="0" dirty="0" smtClean="0"/>
                        <a:t> DFS</a:t>
                      </a:r>
                      <a:endParaRPr lang="en-US" sz="1800" dirty="0"/>
                    </a:p>
                  </a:txBody>
                  <a:tcPr marT="45749" marB="45749"/>
                </a:tc>
                <a:tc>
                  <a:txBody>
                    <a:bodyPr/>
                    <a:lstStyle/>
                    <a:p>
                      <a:r>
                        <a:rPr lang="en-US" sz="1800" dirty="0" smtClean="0"/>
                        <a:t>82.2 (78.3-86.3%)</a:t>
                      </a:r>
                      <a:endParaRPr lang="en-US" sz="1800" dirty="0"/>
                    </a:p>
                  </a:txBody>
                  <a:tcPr marT="45749" marB="45749"/>
                </a:tc>
                <a:tc>
                  <a:txBody>
                    <a:bodyPr/>
                    <a:lstStyle/>
                    <a:p>
                      <a:r>
                        <a:rPr lang="en-US" sz="1800" dirty="0" smtClean="0"/>
                        <a:t>83.9 (80.2-87.9%)</a:t>
                      </a:r>
                      <a:endParaRPr lang="en-US" sz="1800" dirty="0"/>
                    </a:p>
                  </a:txBody>
                  <a:tcPr marT="45749" marB="45749"/>
                </a:tc>
              </a:tr>
              <a:tr h="371078">
                <a:tc>
                  <a:txBody>
                    <a:bodyPr/>
                    <a:lstStyle/>
                    <a:p>
                      <a:r>
                        <a:rPr lang="en-US" sz="1800" dirty="0" smtClean="0"/>
                        <a:t>% OS</a:t>
                      </a:r>
                      <a:endParaRPr lang="en-US" sz="1800" dirty="0"/>
                    </a:p>
                  </a:txBody>
                  <a:tcPr marT="45749" marB="45749"/>
                </a:tc>
                <a:tc>
                  <a:txBody>
                    <a:bodyPr/>
                    <a:lstStyle/>
                    <a:p>
                      <a:r>
                        <a:rPr lang="en-US" sz="1800" dirty="0" smtClean="0"/>
                        <a:t>91.8 (89.1-94.5%)</a:t>
                      </a:r>
                      <a:endParaRPr lang="en-US" sz="1800" dirty="0"/>
                    </a:p>
                  </a:txBody>
                  <a:tcPr marT="45749" marB="45749"/>
                </a:tc>
                <a:tc>
                  <a:txBody>
                    <a:bodyPr/>
                    <a:lstStyle/>
                    <a:p>
                      <a:r>
                        <a:rPr lang="en-US" sz="1800" dirty="0" smtClean="0"/>
                        <a:t>92.5 (90-95.1%)</a:t>
                      </a:r>
                      <a:endParaRPr lang="en-US" sz="1800" dirty="0"/>
                    </a:p>
                  </a:txBody>
                  <a:tcPr marT="45749" marB="45749"/>
                </a:tc>
              </a:tr>
            </a:tbl>
          </a:graphicData>
        </a:graphic>
      </p:graphicFrame>
      <p:graphicFrame>
        <p:nvGraphicFramePr>
          <p:cNvPr id="8" name="Content Placeholder 5"/>
          <p:cNvGraphicFramePr>
            <a:graphicFrameLocks/>
          </p:cNvGraphicFramePr>
          <p:nvPr/>
        </p:nvGraphicFramePr>
        <p:xfrm>
          <a:off x="457200" y="4676003"/>
          <a:ext cx="7620000" cy="1484312"/>
        </p:xfrm>
        <a:graphic>
          <a:graphicData uri="http://schemas.openxmlformats.org/drawingml/2006/table">
            <a:tbl>
              <a:tblPr firstRow="1" bandRow="1">
                <a:tableStyleId>{5C22544A-7EE6-4342-B048-85BDC9FD1C3A}</a:tableStyleId>
              </a:tblPr>
              <a:tblGrid>
                <a:gridCol w="2540000"/>
                <a:gridCol w="2540000"/>
                <a:gridCol w="2540000"/>
              </a:tblGrid>
              <a:tr h="371078">
                <a:tc gridSpan="3">
                  <a:txBody>
                    <a:bodyPr/>
                    <a:lstStyle/>
                    <a:p>
                      <a:pPr algn="ctr"/>
                      <a:r>
                        <a:rPr lang="en-US" sz="1800" dirty="0" smtClean="0"/>
                        <a:t>Morbidity</a:t>
                      </a:r>
                      <a:r>
                        <a:rPr lang="en-US" sz="1800" baseline="0" dirty="0" smtClean="0"/>
                        <a:t> outcome</a:t>
                      </a:r>
                      <a:endParaRPr lang="en-US" sz="1800" dirty="0"/>
                    </a:p>
                  </a:txBody>
                  <a:tcPr marT="45749" marB="45749"/>
                </a:tc>
                <a:tc hMerge="1">
                  <a:txBody>
                    <a:bodyPr/>
                    <a:lstStyle/>
                    <a:p>
                      <a:endParaRPr lang="en-US" dirty="0"/>
                    </a:p>
                  </a:txBody>
                  <a:tcPr/>
                </a:tc>
                <a:tc hMerge="1">
                  <a:txBody>
                    <a:bodyPr/>
                    <a:lstStyle/>
                    <a:p>
                      <a:endParaRPr lang="en-US" dirty="0"/>
                    </a:p>
                  </a:txBody>
                  <a:tcPr/>
                </a:tc>
              </a:tr>
              <a:tr h="371078">
                <a:tc>
                  <a:txBody>
                    <a:bodyPr/>
                    <a:lstStyle/>
                    <a:p>
                      <a:endParaRPr lang="en-US" sz="1800" dirty="0"/>
                    </a:p>
                  </a:txBody>
                  <a:tcPr marT="45749" marB="45749"/>
                </a:tc>
                <a:tc>
                  <a:txBody>
                    <a:bodyPr/>
                    <a:lstStyle/>
                    <a:p>
                      <a:r>
                        <a:rPr lang="en-US" sz="1800" dirty="0" smtClean="0"/>
                        <a:t>ALND</a:t>
                      </a:r>
                      <a:endParaRPr lang="en-US" sz="1800" dirty="0"/>
                    </a:p>
                  </a:txBody>
                  <a:tcPr marT="45749" marB="45749"/>
                </a:tc>
                <a:tc>
                  <a:txBody>
                    <a:bodyPr/>
                    <a:lstStyle/>
                    <a:p>
                      <a:r>
                        <a:rPr lang="en-US" sz="1800" dirty="0" smtClean="0"/>
                        <a:t>SN</a:t>
                      </a:r>
                      <a:endParaRPr lang="en-US" sz="1800" dirty="0"/>
                    </a:p>
                  </a:txBody>
                  <a:tcPr marT="45749" marB="45749"/>
                </a:tc>
              </a:tr>
              <a:tr h="371078">
                <a:tc>
                  <a:txBody>
                    <a:bodyPr/>
                    <a:lstStyle/>
                    <a:p>
                      <a:r>
                        <a:rPr lang="en-US" sz="1800" dirty="0" smtClean="0"/>
                        <a:t>Wound</a:t>
                      </a:r>
                      <a:r>
                        <a:rPr lang="en-US" sz="1800" baseline="0" dirty="0" smtClean="0"/>
                        <a:t> infection/</a:t>
                      </a:r>
                      <a:r>
                        <a:rPr lang="en-US" sz="1800" baseline="0" dirty="0" err="1" smtClean="0"/>
                        <a:t>seroma</a:t>
                      </a:r>
                      <a:endParaRPr lang="en-US" sz="1800" dirty="0"/>
                    </a:p>
                  </a:txBody>
                  <a:tcPr marT="45749" marB="45749"/>
                </a:tc>
                <a:tc>
                  <a:txBody>
                    <a:bodyPr/>
                    <a:lstStyle/>
                    <a:p>
                      <a:r>
                        <a:rPr lang="en-US" sz="1800" dirty="0" smtClean="0"/>
                        <a:t>             70%</a:t>
                      </a:r>
                      <a:endParaRPr lang="en-US" sz="1800" dirty="0"/>
                    </a:p>
                  </a:txBody>
                  <a:tcPr marT="45749" marB="45749"/>
                </a:tc>
                <a:tc>
                  <a:txBody>
                    <a:bodyPr/>
                    <a:lstStyle/>
                    <a:p>
                      <a:r>
                        <a:rPr lang="en-US" sz="1800" dirty="0" smtClean="0"/>
                        <a:t>         25%</a:t>
                      </a:r>
                      <a:endParaRPr lang="en-US" sz="1800" dirty="0"/>
                    </a:p>
                  </a:txBody>
                  <a:tcPr marT="45749" marB="45749"/>
                </a:tc>
              </a:tr>
              <a:tr h="371078">
                <a:tc>
                  <a:txBody>
                    <a:bodyPr/>
                    <a:lstStyle/>
                    <a:p>
                      <a:r>
                        <a:rPr lang="en-US" sz="1800" dirty="0" smtClean="0"/>
                        <a:t>Lymphedema</a:t>
                      </a:r>
                      <a:endParaRPr lang="en-US" sz="1800" dirty="0"/>
                    </a:p>
                  </a:txBody>
                  <a:tcPr marT="45749" marB="45749"/>
                </a:tc>
                <a:tc>
                  <a:txBody>
                    <a:bodyPr/>
                    <a:lstStyle/>
                    <a:p>
                      <a:endParaRPr lang="en-US" sz="1800" dirty="0"/>
                    </a:p>
                  </a:txBody>
                  <a:tcPr marT="45749" marB="45749"/>
                </a:tc>
                <a:tc>
                  <a:txBody>
                    <a:bodyPr/>
                    <a:lstStyle/>
                    <a:p>
                      <a:endParaRPr lang="en-US" sz="1800" dirty="0"/>
                    </a:p>
                  </a:txBody>
                  <a:tcPr marT="45749" marB="45749"/>
                </a:tc>
              </a:tr>
            </a:tbl>
          </a:graphicData>
        </a:graphic>
      </p:graphicFrame>
      <p:sp>
        <p:nvSpPr>
          <p:cNvPr id="9" name="Up Arrow 8"/>
          <p:cNvSpPr>
            <a:spLocks noChangeArrowheads="1"/>
          </p:cNvSpPr>
          <p:nvPr/>
        </p:nvSpPr>
        <p:spPr bwMode="auto">
          <a:xfrm flipH="1">
            <a:off x="3557588" y="5471160"/>
            <a:ext cx="101600" cy="255588"/>
          </a:xfrm>
          <a:prstGeom prst="upArrow">
            <a:avLst>
              <a:gd name="adj1" fmla="val 50000"/>
              <a:gd name="adj2" fmla="val 49998"/>
            </a:avLst>
          </a:prstGeom>
          <a:solidFill>
            <a:srgbClr val="494231"/>
          </a:solidFill>
          <a:ln w="12700">
            <a:solidFill>
              <a:srgbClr val="A6A278"/>
            </a:solidFill>
            <a:miter lim="800000"/>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 name="Up Arrow 10"/>
          <p:cNvSpPr>
            <a:spLocks noChangeArrowheads="1"/>
          </p:cNvSpPr>
          <p:nvPr/>
        </p:nvSpPr>
        <p:spPr bwMode="auto">
          <a:xfrm flipH="1">
            <a:off x="3305174" y="5854542"/>
            <a:ext cx="100013" cy="255588"/>
          </a:xfrm>
          <a:prstGeom prst="upArrow">
            <a:avLst>
              <a:gd name="adj1" fmla="val 50000"/>
              <a:gd name="adj2" fmla="val 49999"/>
            </a:avLst>
          </a:prstGeom>
          <a:solidFill>
            <a:srgbClr val="494231"/>
          </a:solidFill>
          <a:ln w="12700">
            <a:solidFill>
              <a:srgbClr val="A6A278"/>
            </a:solidFill>
            <a:miter lim="800000"/>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2" name="Up Arrow 11"/>
          <p:cNvSpPr>
            <a:spLocks noChangeArrowheads="1"/>
          </p:cNvSpPr>
          <p:nvPr/>
        </p:nvSpPr>
        <p:spPr bwMode="auto">
          <a:xfrm flipH="1">
            <a:off x="3557588" y="5856130"/>
            <a:ext cx="100013" cy="254000"/>
          </a:xfrm>
          <a:prstGeom prst="upArrow">
            <a:avLst>
              <a:gd name="adj1" fmla="val 50000"/>
              <a:gd name="adj2" fmla="val 50006"/>
            </a:avLst>
          </a:prstGeom>
          <a:solidFill>
            <a:srgbClr val="494231"/>
          </a:solidFill>
          <a:ln w="12700">
            <a:solidFill>
              <a:srgbClr val="A6A278"/>
            </a:solidFill>
            <a:miter lim="800000"/>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3" name="Down Arrow 12"/>
          <p:cNvSpPr>
            <a:spLocks noChangeArrowheads="1"/>
          </p:cNvSpPr>
          <p:nvPr/>
        </p:nvSpPr>
        <p:spPr bwMode="auto">
          <a:xfrm>
            <a:off x="5759450" y="5471160"/>
            <a:ext cx="127000" cy="255588"/>
          </a:xfrm>
          <a:prstGeom prst="downArrow">
            <a:avLst>
              <a:gd name="adj1" fmla="val 50000"/>
              <a:gd name="adj2" fmla="val 49996"/>
            </a:avLst>
          </a:prstGeom>
          <a:solidFill>
            <a:srgbClr val="C0BA71"/>
          </a:solidFill>
          <a:ln w="12700">
            <a:solidFill>
              <a:srgbClr val="494231"/>
            </a:solidFill>
            <a:miter lim="800000"/>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4" name="Down Arrow 13"/>
          <p:cNvSpPr>
            <a:spLocks noChangeArrowheads="1"/>
          </p:cNvSpPr>
          <p:nvPr/>
        </p:nvSpPr>
        <p:spPr bwMode="auto">
          <a:xfrm>
            <a:off x="5822950" y="5854542"/>
            <a:ext cx="127000" cy="255588"/>
          </a:xfrm>
          <a:prstGeom prst="downArrow">
            <a:avLst>
              <a:gd name="adj1" fmla="val 50000"/>
              <a:gd name="adj2" fmla="val 49996"/>
            </a:avLst>
          </a:prstGeom>
          <a:solidFill>
            <a:srgbClr val="C0BA71"/>
          </a:solidFill>
          <a:ln w="12700">
            <a:solidFill>
              <a:srgbClr val="494231"/>
            </a:solidFill>
            <a:miter lim="800000"/>
            <a:headEnd/>
            <a:tailEnd/>
          </a:ln>
          <a:effectLst>
            <a:outerShdw dist="25400" algn="bl" rotWithShape="0">
              <a:srgbClr val="808080">
                <a:alpha val="59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sz="4000" dirty="0" smtClean="0">
                <a:ea typeface="+mj-ea"/>
                <a:cs typeface="+mj-cs"/>
              </a:rPr>
              <a:t>Radiation oncology aspects of Z11</a:t>
            </a:r>
            <a:endParaRPr lang="en-US" sz="4000" dirty="0">
              <a:ea typeface="+mj-ea"/>
              <a:cs typeface="+mj-cs"/>
            </a:endParaRPr>
          </a:p>
        </p:txBody>
      </p:sp>
      <p:sp>
        <p:nvSpPr>
          <p:cNvPr id="3" name="Content Placeholder 2"/>
          <p:cNvSpPr>
            <a:spLocks noGrp="1"/>
          </p:cNvSpPr>
          <p:nvPr>
            <p:ph idx="1"/>
          </p:nvPr>
        </p:nvSpPr>
        <p:spPr/>
        <p:txBody>
          <a:bodyPr>
            <a:normAutofit fontScale="70000" lnSpcReduction="20000"/>
          </a:bodyPr>
          <a:lstStyle/>
          <a:p>
            <a:pPr eaLnBrk="1" hangingPunct="1"/>
            <a:r>
              <a:rPr lang="en-US" dirty="0" smtClean="0">
                <a:latin typeface="Arial Black" pitchFamily="34" charset="0"/>
              </a:rPr>
              <a:t>No QA program for radiation aspect of the trial !!</a:t>
            </a:r>
          </a:p>
          <a:p>
            <a:pPr eaLnBrk="1" hangingPunct="1"/>
            <a:r>
              <a:rPr lang="en-US" dirty="0" smtClean="0">
                <a:latin typeface="Arial Black" pitchFamily="34" charset="0"/>
              </a:rPr>
              <a:t>Trial Protocol: No specific </a:t>
            </a:r>
            <a:r>
              <a:rPr lang="en-US" dirty="0" err="1" smtClean="0">
                <a:latin typeface="Arial Black" pitchFamily="34" charset="0"/>
              </a:rPr>
              <a:t>Axillary</a:t>
            </a:r>
            <a:r>
              <a:rPr lang="en-US" dirty="0" smtClean="0">
                <a:latin typeface="Arial Black" pitchFamily="34" charset="0"/>
              </a:rPr>
              <a:t> radiotherapy (No third field) allowed.</a:t>
            </a:r>
          </a:p>
          <a:p>
            <a:pPr eaLnBrk="1" hangingPunct="1"/>
            <a:r>
              <a:rPr lang="en-US" dirty="0" smtClean="0">
                <a:latin typeface="Arial Black" pitchFamily="34" charset="0"/>
              </a:rPr>
              <a:t>3</a:t>
            </a:r>
            <a:r>
              <a:rPr lang="en-US" baseline="30000" dirty="0" smtClean="0">
                <a:latin typeface="Arial Black" pitchFamily="34" charset="0"/>
              </a:rPr>
              <a:t>rd</a:t>
            </a:r>
            <a:r>
              <a:rPr lang="en-US" dirty="0" smtClean="0">
                <a:latin typeface="Arial Black" pitchFamily="34" charset="0"/>
              </a:rPr>
              <a:t> fields is not the only way to deliver radiation dose to the </a:t>
            </a:r>
            <a:r>
              <a:rPr lang="en-US" dirty="0" err="1" smtClean="0">
                <a:latin typeface="Arial Black" pitchFamily="34" charset="0"/>
              </a:rPr>
              <a:t>axilla</a:t>
            </a:r>
            <a:r>
              <a:rPr lang="en-US" dirty="0" smtClean="0">
                <a:latin typeface="Arial Black" pitchFamily="34" charset="0"/>
              </a:rPr>
              <a:t>.  </a:t>
            </a:r>
          </a:p>
          <a:p>
            <a:pPr eaLnBrk="1" hangingPunct="1"/>
            <a:r>
              <a:rPr lang="en-US" dirty="0" smtClean="0">
                <a:latin typeface="Arial Black" pitchFamily="34" charset="0"/>
              </a:rPr>
              <a:t>Highly likely that </a:t>
            </a:r>
            <a:r>
              <a:rPr lang="en-US" dirty="0" err="1" smtClean="0">
                <a:latin typeface="Arial Black" pitchFamily="34" charset="0"/>
              </a:rPr>
              <a:t>Axilla</a:t>
            </a:r>
            <a:r>
              <a:rPr lang="en-US" dirty="0" smtClean="0">
                <a:latin typeface="Arial Black" pitchFamily="34" charset="0"/>
              </a:rPr>
              <a:t> has been treated in these patients with alternative techniques. (High Tangents / extended high Tangents). </a:t>
            </a:r>
            <a:r>
              <a:rPr lang="en-US" dirty="0" err="1" smtClean="0">
                <a:latin typeface="Arial Black" pitchFamily="34" charset="0"/>
              </a:rPr>
              <a:t>Axillary</a:t>
            </a:r>
            <a:r>
              <a:rPr lang="en-US" dirty="0" smtClean="0">
                <a:latin typeface="Arial Black" pitchFamily="34" charset="0"/>
              </a:rPr>
              <a:t> coverage is likely to be</a:t>
            </a:r>
            <a:r>
              <a:rPr lang="en-US" u="sng" dirty="0" smtClean="0">
                <a:latin typeface="Arial Black" pitchFamily="34" charset="0"/>
              </a:rPr>
              <a:t> similar </a:t>
            </a:r>
            <a:r>
              <a:rPr lang="en-US" dirty="0" smtClean="0">
                <a:latin typeface="Arial Black" pitchFamily="34" charset="0"/>
              </a:rPr>
              <a:t>to what we do here anyway. (TBC)</a:t>
            </a:r>
          </a:p>
          <a:p>
            <a:pPr eaLnBrk="1" hangingPunct="1"/>
            <a:r>
              <a:rPr lang="en-US" dirty="0" smtClean="0">
                <a:latin typeface="Arial Black" pitchFamily="34" charset="0"/>
              </a:rPr>
              <a:t>177 recruiting </a:t>
            </a:r>
            <a:r>
              <a:rPr lang="en-US" dirty="0" err="1" smtClean="0">
                <a:latin typeface="Arial Black" pitchFamily="34" charset="0"/>
              </a:rPr>
              <a:t>centres</a:t>
            </a:r>
            <a:r>
              <a:rPr lang="en-US" dirty="0" smtClean="0">
                <a:latin typeface="Arial Black" pitchFamily="34" charset="0"/>
              </a:rPr>
              <a:t> with no QA program is a major defect.</a:t>
            </a:r>
          </a:p>
          <a:p>
            <a:pPr eaLnBrk="1" hangingPunct="1"/>
            <a:r>
              <a:rPr lang="en-US" dirty="0" smtClean="0">
                <a:latin typeface="Arial Black" pitchFamily="34" charset="0"/>
              </a:rPr>
              <a:t>Potential bias toward larger fields in the SNB arm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a:fillRect/>
          </a:stretch>
        </p:blipFill>
        <p:spPr bwMode="auto">
          <a:xfrm>
            <a:off x="300038" y="1749425"/>
            <a:ext cx="2527300" cy="4090988"/>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a:off x="2976563" y="1728788"/>
            <a:ext cx="2554287" cy="40894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5694363" y="1728788"/>
            <a:ext cx="2498725" cy="4068762"/>
          </a:xfrm>
          <a:prstGeom prst="rect">
            <a:avLst/>
          </a:prstGeom>
          <a:noFill/>
          <a:ln w="9525">
            <a:noFill/>
            <a:miter lim="800000"/>
            <a:headEnd/>
            <a:tailEnd/>
          </a:ln>
        </p:spPr>
      </p:pic>
      <p:sp>
        <p:nvSpPr>
          <p:cNvPr id="10" name="Rectangle 9"/>
          <p:cNvSpPr/>
          <p:nvPr/>
        </p:nvSpPr>
        <p:spPr>
          <a:xfrm>
            <a:off x="3018160" y="523178"/>
            <a:ext cx="2526257" cy="954107"/>
          </a:xfrm>
          <a:prstGeom prst="rect">
            <a:avLst/>
          </a:prstGeom>
          <a:noFill/>
        </p:spPr>
        <p:txBody>
          <a:bodyPr>
            <a:spAutoFit/>
          </a:bodyPr>
          <a:lstStyle/>
          <a:p>
            <a:pPr algn="ctr" fontAlgn="auto">
              <a:spcBef>
                <a:spcPts val="0"/>
              </a:spcBef>
              <a:spcAft>
                <a:spcPts val="0"/>
              </a:spcAft>
              <a:defRPr/>
            </a:pPr>
            <a:r>
              <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high </a:t>
            </a:r>
          </a:p>
          <a:p>
            <a:pPr algn="ctr" fontAlgn="auto">
              <a:spcBef>
                <a:spcPts val="0"/>
              </a:spcBef>
              <a:spcAft>
                <a:spcPts val="0"/>
              </a:spcAft>
              <a:defRPr/>
            </a:pPr>
            <a:r>
              <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tangents</a:t>
            </a:r>
          </a:p>
        </p:txBody>
      </p:sp>
      <p:sp>
        <p:nvSpPr>
          <p:cNvPr id="12" name="Rectangle 11"/>
          <p:cNvSpPr/>
          <p:nvPr/>
        </p:nvSpPr>
        <p:spPr>
          <a:xfrm>
            <a:off x="329879" y="525373"/>
            <a:ext cx="2526257" cy="954107"/>
          </a:xfrm>
          <a:prstGeom prst="rect">
            <a:avLst/>
          </a:prstGeom>
          <a:noFill/>
        </p:spPr>
        <p:txBody>
          <a:bodyPr>
            <a:spAutoFit/>
          </a:bodyPr>
          <a:lstStyle/>
          <a:p>
            <a:pPr algn="ctr" fontAlgn="auto">
              <a:spcBef>
                <a:spcPts val="0"/>
              </a:spcBef>
              <a:spcAft>
                <a:spcPts val="0"/>
              </a:spcAft>
              <a:defRPr/>
            </a:pPr>
            <a:r>
              <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Customised high tangents</a:t>
            </a:r>
          </a:p>
        </p:txBody>
      </p:sp>
      <p:sp>
        <p:nvSpPr>
          <p:cNvPr id="13" name="Rectangle 12"/>
          <p:cNvSpPr/>
          <p:nvPr/>
        </p:nvSpPr>
        <p:spPr>
          <a:xfrm>
            <a:off x="5694259" y="569344"/>
            <a:ext cx="2526257" cy="954107"/>
          </a:xfrm>
          <a:prstGeom prst="rect">
            <a:avLst/>
          </a:prstGeom>
          <a:noFill/>
        </p:spPr>
        <p:txBody>
          <a:bodyPr>
            <a:spAutoFit/>
          </a:bodyPr>
          <a:lstStyle/>
          <a:p>
            <a:pPr algn="ctr" fontAlgn="auto">
              <a:spcBef>
                <a:spcPts val="0"/>
              </a:spcBef>
              <a:spcAft>
                <a:spcPts val="0"/>
              </a:spcAft>
              <a:defRPr/>
            </a:pPr>
            <a:r>
              <a:rPr lang="en-GB"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Standard tangents</a:t>
            </a:r>
          </a:p>
        </p:txBody>
      </p:sp>
      <p:sp>
        <p:nvSpPr>
          <p:cNvPr id="7176" name="Rectangle 1"/>
          <p:cNvSpPr>
            <a:spLocks noChangeArrowheads="1"/>
          </p:cNvSpPr>
          <p:nvPr/>
        </p:nvSpPr>
        <p:spPr bwMode="auto">
          <a:xfrm>
            <a:off x="3649663" y="6165850"/>
            <a:ext cx="4543425" cy="276225"/>
          </a:xfrm>
          <a:prstGeom prst="rect">
            <a:avLst/>
          </a:prstGeom>
          <a:noFill/>
          <a:ln w="9525">
            <a:noFill/>
            <a:miter lim="800000"/>
            <a:headEnd/>
            <a:tailEnd/>
          </a:ln>
        </p:spPr>
        <p:txBody>
          <a:bodyPr>
            <a:spAutoFit/>
          </a:bodyPr>
          <a:lstStyle/>
          <a:p>
            <a:r>
              <a:rPr lang="en-US" sz="1200"/>
              <a:t>Int. J. Radiation Oncology Biol. Phys., Vol. 61, No. 1, pp. 163–168, 2005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25"/>
            <a:ext cx="7620000" cy="1143000"/>
          </a:xfrm>
        </p:spPr>
        <p:txBody>
          <a:bodyPr/>
          <a:lstStyle/>
          <a:p>
            <a:pPr algn="ctr" eaLnBrk="1" fontAlgn="auto" hangingPunct="1">
              <a:spcAft>
                <a:spcPts val="0"/>
              </a:spcAft>
              <a:defRPr/>
            </a:pPr>
            <a:r>
              <a:rPr lang="en-US" dirty="0" smtClean="0">
                <a:ea typeface="+mj-ea"/>
                <a:cs typeface="+mj-cs"/>
              </a:rPr>
              <a:t>Lessons from other trials</a:t>
            </a:r>
            <a:endParaRPr lang="en-US" dirty="0">
              <a:ea typeface="+mj-ea"/>
              <a:cs typeface="+mj-cs"/>
            </a:endParaRPr>
          </a:p>
        </p:txBody>
      </p:sp>
      <p:sp>
        <p:nvSpPr>
          <p:cNvPr id="6" name="Rectangle 5"/>
          <p:cNvSpPr/>
          <p:nvPr/>
        </p:nvSpPr>
        <p:spPr>
          <a:xfrm>
            <a:off x="773963" y="1248306"/>
            <a:ext cx="7088098" cy="1323439"/>
          </a:xfrm>
          <a:prstGeom prst="rect">
            <a:avLst/>
          </a:prstGeom>
          <a:noFill/>
        </p:spPr>
        <p:txBody>
          <a:bodyPr wrap="none">
            <a:spAutoFit/>
          </a:bodyPr>
          <a:lstStyle/>
          <a:p>
            <a:pPr algn="ctr" fontAlgn="auto">
              <a:spcBef>
                <a:spcPts val="0"/>
              </a:spcBef>
              <a:spcAft>
                <a:spcPts val="0"/>
              </a:spcAft>
              <a:defRPr/>
            </a:pPr>
            <a:r>
              <a:rPr lang="en-GB"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Radiation is as effective as ALND </a:t>
            </a:r>
          </a:p>
          <a:p>
            <a:pPr algn="ctr" fontAlgn="auto">
              <a:spcBef>
                <a:spcPts val="0"/>
              </a:spcBef>
              <a:spcAft>
                <a:spcPts val="0"/>
              </a:spcAft>
              <a:defRPr/>
            </a:pPr>
            <a:r>
              <a:rPr lang="en-GB"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in </a:t>
            </a:r>
            <a:r>
              <a:rPr lang="en-GB" sz="4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cNo</a:t>
            </a:r>
            <a:r>
              <a:rPr lang="en-GB"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rPr>
              <a:t> early breast cancer</a:t>
            </a:r>
          </a:p>
        </p:txBody>
      </p:sp>
      <p:pic>
        <p:nvPicPr>
          <p:cNvPr id="5" name="Picture 4"/>
          <p:cNvPicPr>
            <a:picLocks noChangeAspect="1"/>
          </p:cNvPicPr>
          <p:nvPr/>
        </p:nvPicPr>
        <p:blipFill>
          <a:blip r:embed="rId3"/>
          <a:srcRect/>
          <a:stretch>
            <a:fillRect/>
          </a:stretch>
        </p:blipFill>
        <p:spPr bwMode="auto">
          <a:xfrm>
            <a:off x="2225675" y="2906713"/>
            <a:ext cx="3875088" cy="2714625"/>
          </a:xfrm>
          <a:prstGeom prst="rect">
            <a:avLst/>
          </a:prstGeom>
          <a:noFill/>
          <a:ln w="9525">
            <a:noFill/>
            <a:miter lim="800000"/>
            <a:headEnd/>
            <a:tailEnd/>
          </a:ln>
        </p:spPr>
      </p:pic>
      <p:sp>
        <p:nvSpPr>
          <p:cNvPr id="8" name="Rectangle 7"/>
          <p:cNvSpPr>
            <a:spLocks noChangeArrowheads="1"/>
          </p:cNvSpPr>
          <p:nvPr/>
        </p:nvSpPr>
        <p:spPr bwMode="auto">
          <a:xfrm>
            <a:off x="2184400" y="5645150"/>
            <a:ext cx="4162425" cy="600075"/>
          </a:xfrm>
          <a:prstGeom prst="rect">
            <a:avLst/>
          </a:prstGeom>
          <a:noFill/>
          <a:ln w="9525">
            <a:noFill/>
            <a:miter lim="800000"/>
            <a:headEnd/>
            <a:tailEnd/>
          </a:ln>
        </p:spPr>
        <p:txBody>
          <a:bodyPr>
            <a:spAutoFit/>
          </a:bodyPr>
          <a:lstStyle/>
          <a:p>
            <a:r>
              <a:rPr lang="en-US" sz="1100"/>
              <a:t>Cumulative Incidence of Local or Regional Recurrence and Distant Recurrence during 25 Years of Follow-up after Surgery among Women with Clinically Negative Axillary Nodes </a:t>
            </a:r>
          </a:p>
        </p:txBody>
      </p:sp>
      <p:sp>
        <p:nvSpPr>
          <p:cNvPr id="10" name="Rectangle 9"/>
          <p:cNvSpPr>
            <a:spLocks noChangeArrowheads="1"/>
          </p:cNvSpPr>
          <p:nvPr/>
        </p:nvSpPr>
        <p:spPr bwMode="auto">
          <a:xfrm>
            <a:off x="2303463" y="6473825"/>
            <a:ext cx="3859212" cy="369888"/>
          </a:xfrm>
          <a:prstGeom prst="rect">
            <a:avLst/>
          </a:prstGeom>
          <a:noFill/>
          <a:ln w="9525">
            <a:noFill/>
            <a:miter lim="800000"/>
            <a:headEnd/>
            <a:tailEnd/>
          </a:ln>
        </p:spPr>
        <p:txBody>
          <a:bodyPr>
            <a:spAutoFit/>
          </a:bodyPr>
          <a:lstStyle/>
          <a:p>
            <a:r>
              <a:rPr lang="en-US">
                <a:latin typeface="Constantia" pitchFamily="18" charset="0"/>
              </a:rPr>
              <a:t>N Engl J Med 2002;347:567-575</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7620000" cy="1143000"/>
          </a:xfrm>
        </p:spPr>
        <p:txBody>
          <a:bodyPr/>
          <a:lstStyle/>
          <a:p>
            <a:pPr algn="ctr" eaLnBrk="1" fontAlgn="auto" hangingPunct="1">
              <a:spcAft>
                <a:spcPts val="0"/>
              </a:spcAft>
              <a:defRPr/>
            </a:pPr>
            <a:r>
              <a:rPr lang="en-US" dirty="0">
                <a:ea typeface="+mj-ea"/>
                <a:cs typeface="+mj-cs"/>
              </a:rPr>
              <a:t>Lessons from other trials</a:t>
            </a:r>
          </a:p>
        </p:txBody>
      </p:sp>
      <p:pic>
        <p:nvPicPr>
          <p:cNvPr id="15363" name="Content Placeholder 3"/>
          <p:cNvPicPr>
            <a:picLocks noGrp="1" noChangeAspect="1"/>
          </p:cNvPicPr>
          <p:nvPr>
            <p:ph idx="1"/>
          </p:nvPr>
        </p:nvPicPr>
        <p:blipFill>
          <a:blip r:embed="rId3"/>
          <a:srcRect l="-40550" r="-40550"/>
          <a:stretch>
            <a:fillRect/>
          </a:stretch>
        </p:blipFill>
        <p:spPr>
          <a:xfrm>
            <a:off x="-303213" y="1652588"/>
            <a:ext cx="7620001" cy="4800600"/>
          </a:xfrm>
        </p:spPr>
      </p:pic>
      <p:sp>
        <p:nvSpPr>
          <p:cNvPr id="5" name="Rectangle 4"/>
          <p:cNvSpPr/>
          <p:nvPr/>
        </p:nvSpPr>
        <p:spPr>
          <a:xfrm>
            <a:off x="1954208" y="1128851"/>
            <a:ext cx="2235307" cy="523220"/>
          </a:xfrm>
          <a:prstGeom prst="rect">
            <a:avLst/>
          </a:prstGeom>
        </p:spPr>
        <p:txBody>
          <a:bodyPr wrap="none">
            <a:spAutoFit/>
          </a:bodyPr>
          <a:lstStyle/>
          <a:p>
            <a:pPr fontAlgn="auto">
              <a:spcBef>
                <a:spcPts val="0"/>
              </a:spcBef>
              <a:spcAft>
                <a:spcPts val="0"/>
              </a:spcAft>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AMAROS trial</a:t>
            </a:r>
          </a:p>
        </p:txBody>
      </p:sp>
      <p:sp>
        <p:nvSpPr>
          <p:cNvPr id="6" name="Rectangle 5"/>
          <p:cNvSpPr/>
          <p:nvPr/>
        </p:nvSpPr>
        <p:spPr>
          <a:xfrm rot="20292145">
            <a:off x="4987873" y="1382173"/>
            <a:ext cx="2970541" cy="1631216"/>
          </a:xfrm>
          <a:prstGeom prst="rect">
            <a:avLst/>
          </a:prstGeom>
          <a:noFill/>
          <a:ln>
            <a:solidFill>
              <a:schemeClr val="tx1">
                <a:lumMod val="90000"/>
                <a:lumOff val="10000"/>
              </a:schemeClr>
            </a:solidFill>
          </a:ln>
        </p:spPr>
        <p:txBody>
          <a:bodyPr>
            <a:spAutoFit/>
          </a:bodyPr>
          <a:lstStyle/>
          <a:p>
            <a:pPr fontAlgn="auto">
              <a:spcBef>
                <a:spcPts val="0"/>
              </a:spcBef>
              <a:spcAft>
                <a:spcPts val="0"/>
              </a:spcAft>
              <a:defRPr/>
            </a:pPr>
            <a:r>
              <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Full QA program established</a:t>
            </a:r>
          </a:p>
          <a:p>
            <a:pPr fontAlgn="auto">
              <a:spcBef>
                <a:spcPts val="0"/>
              </a:spcBef>
              <a:spcAft>
                <a:spcPts val="0"/>
              </a:spcAft>
              <a:defRPr/>
            </a:pPr>
            <a:endPar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endParaRPr>
          </a:p>
          <a:p>
            <a:pPr fontAlgn="auto">
              <a:spcBef>
                <a:spcPts val="0"/>
              </a:spcBef>
              <a:spcAft>
                <a:spcPts val="0"/>
              </a:spcAft>
              <a:defRPr/>
            </a:pPr>
            <a:r>
              <a:rPr lang="en-GB"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mn-ea"/>
              </a:rPr>
              <a:t>Recommended 3-4 fields treatment</a:t>
            </a:r>
          </a:p>
        </p:txBody>
      </p:sp>
      <p:sp>
        <p:nvSpPr>
          <p:cNvPr id="3" name="Rectangle 2"/>
          <p:cNvSpPr>
            <a:spLocks noChangeArrowheads="1"/>
          </p:cNvSpPr>
          <p:nvPr/>
        </p:nvSpPr>
        <p:spPr bwMode="auto">
          <a:xfrm>
            <a:off x="2609850" y="3746500"/>
            <a:ext cx="3021013" cy="2814638"/>
          </a:xfrm>
          <a:prstGeom prst="rect">
            <a:avLst/>
          </a:prstGeom>
          <a:noFill/>
          <a:ln w="50800">
            <a:solidFill>
              <a:srgbClr val="FF0000"/>
            </a:solidFill>
            <a:miter lim="800000"/>
            <a:headEnd/>
            <a:tailEnd/>
          </a:ln>
          <a:effectLst>
            <a:outerShdw dist="25400" algn="bl" rotWithShape="0">
              <a:srgbClr val="808080">
                <a:alpha val="59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https://pbs.twimg.com/media/CcEnHwYWEAIQCiR.jpg"/>
          <p:cNvPicPr>
            <a:picLocks noGrp="1"/>
          </p:cNvPicPr>
          <p:nvPr>
            <p:ph idx="1"/>
          </p:nvPr>
        </p:nvPicPr>
        <p:blipFill>
          <a:blip r:embed="rId2"/>
          <a:srcRect r="34078"/>
          <a:stretch>
            <a:fillRect/>
          </a:stretch>
        </p:blipFill>
        <p:spPr bwMode="auto">
          <a:xfrm>
            <a:off x="685800" y="718872"/>
            <a:ext cx="7574280" cy="522472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Far less data for those having NACT </a:t>
            </a:r>
            <a:endParaRPr lang="en-GB" dirty="0"/>
          </a:p>
        </p:txBody>
      </p:sp>
      <p:sp>
        <p:nvSpPr>
          <p:cNvPr id="3" name="Content Placeholder 2"/>
          <p:cNvSpPr>
            <a:spLocks noGrp="1"/>
          </p:cNvSpPr>
          <p:nvPr>
            <p:ph idx="1"/>
          </p:nvPr>
        </p:nvSpPr>
        <p:spPr/>
        <p:txBody>
          <a:bodyPr/>
          <a:lstStyle/>
          <a:p>
            <a:endParaRPr lang="en-GB"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Grp="1" noChangeArrowheads="1"/>
          </p:cNvSpPr>
          <p:nvPr>
            <p:ph type="title"/>
          </p:nvPr>
        </p:nvSpPr>
        <p:spPr bwMode="auto">
          <a:xfrm>
            <a:off x="457200" y="535458"/>
            <a:ext cx="8229600" cy="1015663"/>
          </a:xfrm>
          <a:prstGeom prst="rect">
            <a:avLst/>
          </a:prstGeom>
          <a:noFill/>
          <a:ln w="9525">
            <a:noFill/>
            <a:miter lim="800000"/>
            <a:headEnd/>
            <a:tailEnd/>
          </a:ln>
        </p:spPr>
        <p:txBody>
          <a:bodyPr>
            <a:spAutoFit/>
          </a:bodyPr>
          <a:lstStyle/>
          <a:p>
            <a:pPr algn="ctr"/>
            <a:r>
              <a:rPr lang="en-US" sz="2000" b="1" dirty="0">
                <a:latin typeface="Arial" pitchFamily="34" charset="0"/>
                <a:cs typeface="Arial" pitchFamily="34" charset="0"/>
              </a:rPr>
              <a:t>Figure 2 </a:t>
            </a:r>
            <a:r>
              <a:rPr lang="en-US" sz="2000" dirty="0">
                <a:latin typeface="Arial" pitchFamily="34" charset="0"/>
                <a:cs typeface="Arial" pitchFamily="34" charset="0"/>
              </a:rPr>
              <a:t>NSABP B‑51/RTOG 1304 (NRG 9353) trial </a:t>
            </a:r>
            <a:r>
              <a:rPr lang="en-US" sz="2000" dirty="0" smtClean="0">
                <a:latin typeface="Arial" pitchFamily="34" charset="0"/>
                <a:cs typeface="Arial" pitchFamily="34" charset="0"/>
              </a:rPr>
              <a:t>schema</a:t>
            </a:r>
            <a:br>
              <a:rPr lang="en-US" sz="2000" dirty="0" smtClean="0">
                <a:latin typeface="Arial" pitchFamily="34" charset="0"/>
                <a:cs typeface="Arial" pitchFamily="34" charset="0"/>
              </a:rPr>
            </a:br>
            <a:r>
              <a:rPr lang="en-GB" sz="2000" dirty="0" smtClean="0"/>
              <a:t> Prospective data addressing the need for radiotherapy after nodal </a:t>
            </a:r>
            <a:r>
              <a:rPr lang="en-GB" sz="2000" dirty="0" err="1" smtClean="0"/>
              <a:t>pCR</a:t>
            </a:r>
            <a:endParaRPr lang="en-US" sz="2000" baseline="30000" dirty="0">
              <a:latin typeface="Arial" pitchFamily="34" charset="0"/>
              <a:cs typeface="Arial" pitchFamily="34" charset="0"/>
            </a:endParaRPr>
          </a:p>
        </p:txBody>
      </p:sp>
      <p:pic>
        <p:nvPicPr>
          <p:cNvPr id="4" name="Picture 5" descr="D:\kuloth\2015\Apr\01-04-2015\NR_aop\slides_img\nrclinonc.2015.63-f2.jpg"/>
          <p:cNvPicPr>
            <a:picLocks noGrp="1" noChangeAspect="1" noChangeArrowheads="1"/>
          </p:cNvPicPr>
          <p:nvPr>
            <p:ph idx="1"/>
          </p:nvPr>
        </p:nvPicPr>
        <p:blipFill>
          <a:blip r:embed="rId2"/>
          <a:stretch>
            <a:fillRect/>
          </a:stretch>
        </p:blipFill>
        <p:spPr bwMode="auto">
          <a:xfrm>
            <a:off x="2051902" y="1784350"/>
            <a:ext cx="5497395" cy="4572000"/>
          </a:xfrm>
          <a:prstGeom prst="rect">
            <a:avLst/>
          </a:prstGeom>
          <a:noFill/>
          <a:ln w="9525">
            <a:noFill/>
            <a:miter lim="800000"/>
            <a:headEnd/>
            <a:tailEnd/>
          </a:ln>
        </p:spPr>
      </p:pic>
      <p:sp>
        <p:nvSpPr>
          <p:cNvPr id="6" name="Text Box 15"/>
          <p:cNvSpPr txBox="1">
            <a:spLocks noChangeArrowheads="1"/>
          </p:cNvSpPr>
          <p:nvPr/>
        </p:nvSpPr>
        <p:spPr bwMode="auto">
          <a:xfrm>
            <a:off x="685800" y="6275388"/>
            <a:ext cx="7772400" cy="430887"/>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sz="1100" dirty="0">
                <a:latin typeface="Arial" pitchFamily="34" charset="0"/>
                <a:cs typeface="Arial" pitchFamily="34" charset="0"/>
              </a:rPr>
              <a:t>King, T. A. &amp; Morrow, M. </a:t>
            </a:r>
            <a:r>
              <a:rPr lang="en-US" sz="1100" dirty="0">
                <a:solidFill>
                  <a:srgbClr val="211D1E"/>
                </a:solidFill>
                <a:latin typeface="Arial" pitchFamily="34" charset="0"/>
                <a:cs typeface="Arial" pitchFamily="34" charset="0"/>
              </a:rPr>
              <a:t>(</a:t>
            </a:r>
            <a:r>
              <a:rPr lang="en-GB" sz="1100" dirty="0">
                <a:latin typeface="Arial" pitchFamily="34" charset="0"/>
                <a:cs typeface="Arial" pitchFamily="34" charset="0"/>
              </a:rPr>
              <a:t>2015) </a:t>
            </a:r>
            <a:r>
              <a:rPr lang="en-US" sz="1100" dirty="0">
                <a:latin typeface="Arial" pitchFamily="34" charset="0"/>
                <a:cs typeface="Arial" pitchFamily="34" charset="0"/>
              </a:rPr>
              <a:t>Surgical issues in patients with breast cancer receiving </a:t>
            </a:r>
            <a:r>
              <a:rPr lang="en-US" sz="1100" dirty="0" err="1">
                <a:latin typeface="Arial" pitchFamily="34" charset="0"/>
                <a:cs typeface="Arial" pitchFamily="34" charset="0"/>
              </a:rPr>
              <a:t>neoadjuvant</a:t>
            </a:r>
            <a:r>
              <a:rPr lang="en-US" sz="1100" dirty="0">
                <a:latin typeface="Arial" pitchFamily="34" charset="0"/>
                <a:cs typeface="Arial" pitchFamily="34" charset="0"/>
              </a:rPr>
              <a:t> chemotherapy</a:t>
            </a:r>
          </a:p>
          <a:p>
            <a:pPr algn="ctr">
              <a:defRPr/>
            </a:pPr>
            <a:r>
              <a:rPr lang="en-US" sz="1100" i="1" dirty="0">
                <a:latin typeface="Arial" pitchFamily="34" charset="0"/>
                <a:cs typeface="Arial" pitchFamily="34" charset="0"/>
              </a:rPr>
              <a:t>Nat. Rev. </a:t>
            </a:r>
            <a:r>
              <a:rPr lang="en-US" sz="1100" i="1" dirty="0" err="1">
                <a:latin typeface="Arial" pitchFamily="34" charset="0"/>
                <a:cs typeface="Arial" pitchFamily="34" charset="0"/>
              </a:rPr>
              <a:t>Clin</a:t>
            </a:r>
            <a:r>
              <a:rPr lang="en-US" sz="1100" i="1" dirty="0">
                <a:latin typeface="Arial" pitchFamily="34" charset="0"/>
                <a:cs typeface="Arial" pitchFamily="34" charset="0"/>
              </a:rPr>
              <a:t>. </a:t>
            </a:r>
            <a:r>
              <a:rPr lang="en-US" sz="1100" i="1" dirty="0" err="1">
                <a:latin typeface="Arial" pitchFamily="34" charset="0"/>
                <a:cs typeface="Arial" pitchFamily="34" charset="0"/>
              </a:rPr>
              <a:t>Oncol</a:t>
            </a:r>
            <a:r>
              <a:rPr lang="en-US" sz="1100" i="1" dirty="0">
                <a:latin typeface="Arial" pitchFamily="34" charset="0"/>
                <a:cs typeface="Arial" pitchFamily="34" charset="0"/>
              </a:rPr>
              <a:t>. </a:t>
            </a:r>
            <a:r>
              <a:rPr lang="en-US" sz="1100" dirty="0">
                <a:latin typeface="Arial" pitchFamily="34" charset="0"/>
                <a:cs typeface="Arial" pitchFamily="34" charset="0"/>
              </a:rPr>
              <a:t>doi:10.1038/nrclinonc.2015.63</a:t>
            </a:r>
            <a:endParaRPr lang="en-US" sz="1100" dirty="0">
              <a:latin typeface="Arial" pitchFamily="34" charset="0"/>
              <a:ea typeface="+mn-ea"/>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Grp="1" noChangeArrowheads="1"/>
          </p:cNvSpPr>
          <p:nvPr>
            <p:ph type="title"/>
          </p:nvPr>
        </p:nvSpPr>
        <p:spPr bwMode="auto">
          <a:prstGeom prst="rect">
            <a:avLst/>
          </a:prstGeom>
          <a:noFill/>
          <a:ln w="9525">
            <a:noFill/>
            <a:miter lim="800000"/>
            <a:headEnd/>
            <a:tailEnd/>
          </a:ln>
        </p:spPr>
        <p:txBody>
          <a:bodyPr>
            <a:spAutoFit/>
          </a:bodyPr>
          <a:lstStyle/>
          <a:p>
            <a:pPr algn="ctr"/>
            <a:r>
              <a:rPr lang="en-US" sz="1400" b="1" dirty="0">
                <a:latin typeface="Arial" pitchFamily="34" charset="0"/>
                <a:cs typeface="Arial" pitchFamily="34" charset="0"/>
              </a:rPr>
              <a:t>Figure 1 </a:t>
            </a:r>
            <a:r>
              <a:rPr lang="en-US" sz="1400" dirty="0">
                <a:latin typeface="Arial" pitchFamily="34" charset="0"/>
                <a:cs typeface="Arial" pitchFamily="34" charset="0"/>
              </a:rPr>
              <a:t>Alliance for Clinical Trials in Oncology A11202 trial schema</a:t>
            </a:r>
            <a:endParaRPr lang="en-US" sz="1400" baseline="30000" dirty="0">
              <a:latin typeface="Arial" pitchFamily="34" charset="0"/>
              <a:cs typeface="Arial" pitchFamily="34" charset="0"/>
            </a:endParaRPr>
          </a:p>
        </p:txBody>
      </p:sp>
      <p:pic>
        <p:nvPicPr>
          <p:cNvPr id="4" name="Picture 5" descr="D:\kuloth\2015\Apr\01-04-2015\NR_aop\slides_img\nrclinonc.2015.63-f1.jpg"/>
          <p:cNvPicPr>
            <a:picLocks noGrp="1" noChangeAspect="1" noChangeArrowheads="1"/>
          </p:cNvPicPr>
          <p:nvPr>
            <p:ph idx="1"/>
          </p:nvPr>
        </p:nvPicPr>
        <p:blipFill>
          <a:blip r:embed="rId2"/>
          <a:stretch>
            <a:fillRect/>
          </a:stretch>
        </p:blipFill>
        <p:spPr bwMode="auto">
          <a:xfrm>
            <a:off x="1358693" y="1784350"/>
            <a:ext cx="6883814" cy="4572000"/>
          </a:xfrm>
          <a:prstGeom prst="rect">
            <a:avLst/>
          </a:prstGeom>
          <a:noFill/>
          <a:ln w="9525">
            <a:noFill/>
            <a:miter lim="800000"/>
            <a:headEnd/>
            <a:tailEnd/>
          </a:ln>
        </p:spPr>
      </p:pic>
      <p:sp>
        <p:nvSpPr>
          <p:cNvPr id="6" name="Text Box 15"/>
          <p:cNvSpPr txBox="1">
            <a:spLocks noChangeArrowheads="1"/>
          </p:cNvSpPr>
          <p:nvPr/>
        </p:nvSpPr>
        <p:spPr bwMode="auto">
          <a:xfrm>
            <a:off x="685800" y="6275388"/>
            <a:ext cx="7772400" cy="430887"/>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ctr">
              <a:defRPr/>
            </a:pPr>
            <a:r>
              <a:rPr lang="en-US" sz="1100" dirty="0">
                <a:latin typeface="Arial" pitchFamily="34" charset="0"/>
                <a:cs typeface="Arial" pitchFamily="34" charset="0"/>
              </a:rPr>
              <a:t>King, T. A. &amp; Morrow, M. </a:t>
            </a:r>
            <a:r>
              <a:rPr lang="en-US" sz="1100" dirty="0">
                <a:solidFill>
                  <a:srgbClr val="211D1E"/>
                </a:solidFill>
                <a:latin typeface="Arial" pitchFamily="34" charset="0"/>
                <a:cs typeface="Arial" pitchFamily="34" charset="0"/>
              </a:rPr>
              <a:t>(</a:t>
            </a:r>
            <a:r>
              <a:rPr lang="en-GB" sz="1100" dirty="0">
                <a:latin typeface="Arial" pitchFamily="34" charset="0"/>
                <a:cs typeface="Arial" pitchFamily="34" charset="0"/>
              </a:rPr>
              <a:t>2015) </a:t>
            </a:r>
            <a:r>
              <a:rPr lang="en-US" sz="1100" dirty="0">
                <a:latin typeface="Arial" pitchFamily="34" charset="0"/>
                <a:cs typeface="Arial" pitchFamily="34" charset="0"/>
              </a:rPr>
              <a:t>Surgical issues in patients with breast cancer receiving </a:t>
            </a:r>
            <a:r>
              <a:rPr lang="en-US" sz="1100" dirty="0" err="1">
                <a:latin typeface="Arial" pitchFamily="34" charset="0"/>
                <a:cs typeface="Arial" pitchFamily="34" charset="0"/>
              </a:rPr>
              <a:t>neoadjuvant</a:t>
            </a:r>
            <a:r>
              <a:rPr lang="en-US" sz="1100" dirty="0">
                <a:latin typeface="Arial" pitchFamily="34" charset="0"/>
                <a:cs typeface="Arial" pitchFamily="34" charset="0"/>
              </a:rPr>
              <a:t> chemotherapy</a:t>
            </a:r>
          </a:p>
          <a:p>
            <a:pPr algn="ctr">
              <a:defRPr/>
            </a:pPr>
            <a:r>
              <a:rPr lang="en-US" sz="1100" i="1" dirty="0">
                <a:latin typeface="Arial" pitchFamily="34" charset="0"/>
                <a:cs typeface="Arial" pitchFamily="34" charset="0"/>
              </a:rPr>
              <a:t>Nat. Rev. </a:t>
            </a:r>
            <a:r>
              <a:rPr lang="en-US" sz="1100" i="1" dirty="0" err="1">
                <a:latin typeface="Arial" pitchFamily="34" charset="0"/>
                <a:cs typeface="Arial" pitchFamily="34" charset="0"/>
              </a:rPr>
              <a:t>Clin</a:t>
            </a:r>
            <a:r>
              <a:rPr lang="en-US" sz="1100" i="1" dirty="0">
                <a:latin typeface="Arial" pitchFamily="34" charset="0"/>
                <a:cs typeface="Arial" pitchFamily="34" charset="0"/>
              </a:rPr>
              <a:t>. </a:t>
            </a:r>
            <a:r>
              <a:rPr lang="en-US" sz="1100" i="1" dirty="0" err="1">
                <a:latin typeface="Arial" pitchFamily="34" charset="0"/>
                <a:cs typeface="Arial" pitchFamily="34" charset="0"/>
              </a:rPr>
              <a:t>Oncol</a:t>
            </a:r>
            <a:r>
              <a:rPr lang="en-US" sz="1100" i="1" dirty="0">
                <a:latin typeface="Arial" pitchFamily="34" charset="0"/>
                <a:cs typeface="Arial" pitchFamily="34" charset="0"/>
              </a:rPr>
              <a:t>. </a:t>
            </a:r>
            <a:r>
              <a:rPr lang="en-US" sz="1100" dirty="0">
                <a:latin typeface="Arial" pitchFamily="34" charset="0"/>
                <a:cs typeface="Arial" pitchFamily="34" charset="0"/>
              </a:rPr>
              <a:t>doi:10.1038/nrclinonc.2015.63</a:t>
            </a:r>
            <a:endParaRPr lang="en-US" sz="1100" dirty="0">
              <a:latin typeface="Arial" pitchFamily="34" charset="0"/>
              <a:ea typeface="+mn-ea"/>
              <a:cs typeface="Arial" pitchFamily="34" charset="0"/>
            </a:endParaRP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Opposing trends in </a:t>
            </a:r>
            <a:r>
              <a:rPr lang="en-GB" dirty="0" err="1" smtClean="0"/>
              <a:t>axilla</a:t>
            </a:r>
            <a:r>
              <a:rPr lang="en-GB" dirty="0" smtClean="0"/>
              <a:t> management</a:t>
            </a:r>
            <a:endParaRPr lang="en-GB" dirty="0"/>
          </a:p>
        </p:txBody>
      </p:sp>
      <p:graphicFrame>
        <p:nvGraphicFramePr>
          <p:cNvPr id="9" name="Content Placeholder 8"/>
          <p:cNvGraphicFramePr>
            <a:graphicFrameLocks noGrp="1"/>
          </p:cNvGraphicFramePr>
          <p:nvPr>
            <p:ph idx="1"/>
          </p:nvPr>
        </p:nvGraphicFramePr>
        <p:xfrm>
          <a:off x="914400" y="5239657"/>
          <a:ext cx="7772400" cy="914400"/>
        </p:xfrm>
        <a:graphic>
          <a:graphicData uri="http://schemas.openxmlformats.org/drawingml/2006/table">
            <a:tbl>
              <a:tblPr firstRow="1" bandRow="1">
                <a:tableStyleId>{5C22544A-7EE6-4342-B048-85BDC9FD1C3A}</a:tableStyleId>
              </a:tblPr>
              <a:tblGrid>
                <a:gridCol w="2590800"/>
                <a:gridCol w="2590800"/>
                <a:gridCol w="2590800"/>
              </a:tblGrid>
              <a:tr h="370840">
                <a:tc>
                  <a:txBody>
                    <a:bodyPr/>
                    <a:lstStyle/>
                    <a:p>
                      <a:r>
                        <a:rPr lang="en-GB" dirty="0" smtClean="0"/>
                        <a:t>MA20</a:t>
                      </a:r>
                    </a:p>
                    <a:p>
                      <a:r>
                        <a:rPr lang="en-GB" dirty="0" smtClean="0"/>
                        <a:t>EORTC  22922</a:t>
                      </a:r>
                    </a:p>
                    <a:p>
                      <a:r>
                        <a:rPr lang="en-GB" dirty="0" smtClean="0"/>
                        <a:t>DANISH TRIAL</a:t>
                      </a:r>
                      <a:endParaRPr lang="en-GB" dirty="0"/>
                    </a:p>
                  </a:txBody>
                  <a:tcPr/>
                </a:tc>
                <a:tc>
                  <a:txBody>
                    <a:bodyPr/>
                    <a:lstStyle/>
                    <a:p>
                      <a:r>
                        <a:rPr lang="en-GB" dirty="0" smtClean="0"/>
                        <a:t>AMAROS</a:t>
                      </a:r>
                      <a:endParaRPr lang="en-GB" dirty="0"/>
                    </a:p>
                  </a:txBody>
                  <a:tcPr/>
                </a:tc>
                <a:tc>
                  <a:txBody>
                    <a:bodyPr/>
                    <a:lstStyle/>
                    <a:p>
                      <a:r>
                        <a:rPr lang="en-GB" dirty="0" smtClean="0"/>
                        <a:t>IBCSG 23-01</a:t>
                      </a:r>
                    </a:p>
                    <a:p>
                      <a:r>
                        <a:rPr lang="en-GB" dirty="0" smtClean="0"/>
                        <a:t>Z0011</a:t>
                      </a:r>
                    </a:p>
                    <a:p>
                      <a:endParaRPr lang="en-GB" dirty="0"/>
                    </a:p>
                  </a:txBody>
                  <a:tcPr/>
                </a:tc>
              </a:tr>
            </a:tbl>
          </a:graphicData>
        </a:graphic>
      </p:graphicFrame>
      <p:sp>
        <p:nvSpPr>
          <p:cNvPr id="4" name="Flowchart: Merge 3"/>
          <p:cNvSpPr/>
          <p:nvPr/>
        </p:nvSpPr>
        <p:spPr>
          <a:xfrm rot="16200000">
            <a:off x="4201887" y="1756225"/>
            <a:ext cx="1480457" cy="4397831"/>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117600" y="3570514"/>
            <a:ext cx="1422400" cy="646331"/>
          </a:xfrm>
          <a:prstGeom prst="rect">
            <a:avLst/>
          </a:prstGeom>
          <a:noFill/>
        </p:spPr>
        <p:txBody>
          <a:bodyPr wrap="square" rtlCol="0">
            <a:spAutoFit/>
          </a:bodyPr>
          <a:lstStyle/>
          <a:p>
            <a:r>
              <a:rPr lang="en-GB" sz="3600" dirty="0" smtClean="0"/>
              <a:t>more</a:t>
            </a:r>
            <a:endParaRPr lang="en-GB" dirty="0"/>
          </a:p>
        </p:txBody>
      </p:sp>
      <p:sp>
        <p:nvSpPr>
          <p:cNvPr id="8" name="TextBox 7"/>
          <p:cNvSpPr txBox="1"/>
          <p:nvPr/>
        </p:nvSpPr>
        <p:spPr>
          <a:xfrm>
            <a:off x="7380515" y="3755180"/>
            <a:ext cx="1306285" cy="707886"/>
          </a:xfrm>
          <a:prstGeom prst="rect">
            <a:avLst/>
          </a:prstGeom>
          <a:noFill/>
        </p:spPr>
        <p:txBody>
          <a:bodyPr wrap="square" rtlCol="0">
            <a:spAutoFit/>
          </a:bodyPr>
          <a:lstStyle/>
          <a:p>
            <a:r>
              <a:rPr lang="en-GB" sz="4000" dirty="0" smtClean="0"/>
              <a:t>less</a:t>
            </a:r>
            <a:endParaRPr lang="en-GB" sz="4000" dirty="0"/>
          </a:p>
        </p:txBody>
      </p:sp>
      <p:sp>
        <p:nvSpPr>
          <p:cNvPr id="10" name="TextBox 9"/>
          <p:cNvSpPr txBox="1"/>
          <p:nvPr/>
        </p:nvSpPr>
        <p:spPr>
          <a:xfrm>
            <a:off x="4020457" y="2525486"/>
            <a:ext cx="1175657" cy="369332"/>
          </a:xfrm>
          <a:prstGeom prst="rect">
            <a:avLst/>
          </a:prstGeom>
          <a:noFill/>
        </p:spPr>
        <p:txBody>
          <a:bodyPr wrap="square" rtlCol="0">
            <a:spAutoFit/>
          </a:bodyPr>
          <a:lstStyle/>
          <a:p>
            <a:r>
              <a:rPr lang="en-GB" dirty="0" smtClean="0"/>
              <a:t>SURGERY</a:t>
            </a:r>
            <a:endParaRPr lang="en-GB" dirty="0"/>
          </a:p>
        </p:txBody>
      </p:sp>
      <p:sp>
        <p:nvSpPr>
          <p:cNvPr id="11" name="TextBox 10"/>
          <p:cNvSpPr txBox="1"/>
          <p:nvPr/>
        </p:nvSpPr>
        <p:spPr>
          <a:xfrm>
            <a:off x="4172858" y="4510703"/>
            <a:ext cx="2082800" cy="369332"/>
          </a:xfrm>
          <a:prstGeom prst="rect">
            <a:avLst/>
          </a:prstGeom>
          <a:noFill/>
        </p:spPr>
        <p:txBody>
          <a:bodyPr wrap="square" rtlCol="0">
            <a:spAutoFit/>
          </a:bodyPr>
          <a:lstStyle/>
          <a:p>
            <a:r>
              <a:rPr lang="en-GB" dirty="0" smtClean="0"/>
              <a:t>RADIOTHERAPY</a:t>
            </a:r>
            <a:endParaRPr lang="en-GB" dirty="0"/>
          </a:p>
        </p:txBody>
      </p:sp>
      <p:sp>
        <p:nvSpPr>
          <p:cNvPr id="12" name="Right Arrow 11"/>
          <p:cNvSpPr/>
          <p:nvPr/>
        </p:nvSpPr>
        <p:spPr>
          <a:xfrm>
            <a:off x="5196114" y="2525486"/>
            <a:ext cx="84182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a:off x="3410855" y="4695367"/>
            <a:ext cx="609601" cy="184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Need for better risk stratification is evaluated in RCT</a:t>
            </a:r>
            <a:endParaRPr lang="en-GB" sz="2800" dirty="0"/>
          </a:p>
        </p:txBody>
      </p:sp>
      <p:graphicFrame>
        <p:nvGraphicFramePr>
          <p:cNvPr id="9" name="Content Placeholder 8"/>
          <p:cNvGraphicFramePr>
            <a:graphicFrameLocks noGrp="1"/>
          </p:cNvGraphicFramePr>
          <p:nvPr>
            <p:ph idx="1"/>
          </p:nvPr>
        </p:nvGraphicFramePr>
        <p:xfrm>
          <a:off x="667656" y="4659086"/>
          <a:ext cx="8019144" cy="1730829"/>
        </p:xfrm>
        <a:graphic>
          <a:graphicData uri="http://schemas.openxmlformats.org/drawingml/2006/table">
            <a:tbl>
              <a:tblPr firstRow="1" bandRow="1">
                <a:tableStyleId>{5C22544A-7EE6-4342-B048-85BDC9FD1C3A}</a:tableStyleId>
              </a:tblPr>
              <a:tblGrid>
                <a:gridCol w="2004786"/>
                <a:gridCol w="2004786"/>
                <a:gridCol w="2004786"/>
                <a:gridCol w="2004786"/>
              </a:tblGrid>
              <a:tr h="816429">
                <a:tc>
                  <a:txBody>
                    <a:bodyPr/>
                    <a:lstStyle/>
                    <a:p>
                      <a:r>
                        <a:rPr lang="en-GB" dirty="0" smtClean="0"/>
                        <a:t>uN0</a:t>
                      </a:r>
                      <a:endParaRPr lang="en-GB" dirty="0"/>
                    </a:p>
                  </a:txBody>
                  <a:tcPr/>
                </a:tc>
                <a:tc gridSpan="2">
                  <a:txBody>
                    <a:bodyPr/>
                    <a:lstStyle/>
                    <a:p>
                      <a:pPr algn="ctr"/>
                      <a:r>
                        <a:rPr lang="en-GB" dirty="0" smtClean="0"/>
                        <a:t>Pn1(1-2 LN)</a:t>
                      </a:r>
                      <a:endParaRPr lang="en-GB" dirty="0"/>
                    </a:p>
                  </a:txBody>
                  <a:tcPr/>
                </a:tc>
                <a:tc hMerge="1">
                  <a:txBody>
                    <a:bodyPr/>
                    <a:lstStyle/>
                    <a:p>
                      <a:endParaRPr lang="en-GB" dirty="0"/>
                    </a:p>
                  </a:txBody>
                  <a:tcPr/>
                </a:tc>
                <a:tc>
                  <a:txBody>
                    <a:bodyPr/>
                    <a:lstStyle/>
                    <a:p>
                      <a:r>
                        <a:rPr lang="en-GB" dirty="0" smtClean="0"/>
                        <a:t>cN1</a:t>
                      </a:r>
                    </a:p>
                    <a:p>
                      <a:r>
                        <a:rPr lang="en-GB" dirty="0" smtClean="0"/>
                        <a:t>ypN1</a:t>
                      </a:r>
                      <a:endParaRPr lang="en-GB" dirty="0"/>
                    </a:p>
                  </a:txBody>
                  <a:tcPr/>
                </a:tc>
              </a:tr>
              <a:tr h="816429">
                <a:tc>
                  <a:txBody>
                    <a:bodyPr/>
                    <a:lstStyle/>
                    <a:p>
                      <a:r>
                        <a:rPr lang="en-GB" dirty="0" smtClean="0"/>
                        <a:t>SOUND</a:t>
                      </a:r>
                    </a:p>
                    <a:p>
                      <a:r>
                        <a:rPr lang="en-GB" dirty="0" smtClean="0"/>
                        <a:t>INSEMA</a:t>
                      </a:r>
                      <a:endParaRPr lang="en-GB" dirty="0"/>
                    </a:p>
                  </a:txBody>
                  <a:tcPr/>
                </a:tc>
                <a:tc>
                  <a:txBody>
                    <a:bodyPr/>
                    <a:lstStyle/>
                    <a:p>
                      <a:r>
                        <a:rPr lang="en-GB" dirty="0" smtClean="0"/>
                        <a:t>POSNOC</a:t>
                      </a:r>
                    </a:p>
                    <a:p>
                      <a:r>
                        <a:rPr lang="en-GB" dirty="0" smtClean="0"/>
                        <a:t>CHINA_Z11</a:t>
                      </a:r>
                    </a:p>
                    <a:p>
                      <a:r>
                        <a:rPr lang="en-GB" dirty="0" smtClean="0"/>
                        <a:t>FRANCE</a:t>
                      </a:r>
                      <a:r>
                        <a:rPr lang="en-GB" baseline="0" dirty="0" smtClean="0"/>
                        <a:t> Z11</a:t>
                      </a:r>
                      <a:endParaRPr lang="en-GB" dirty="0"/>
                    </a:p>
                  </a:txBody>
                  <a:tcPr/>
                </a:tc>
                <a:tc>
                  <a:txBody>
                    <a:bodyPr/>
                    <a:lstStyle/>
                    <a:p>
                      <a:r>
                        <a:rPr lang="en-GB" dirty="0" smtClean="0"/>
                        <a:t>ALLIANCE AO11202</a:t>
                      </a:r>
                    </a:p>
                    <a:p>
                      <a:r>
                        <a:rPr lang="en-GB" dirty="0" smtClean="0"/>
                        <a:t>SENOMAC</a:t>
                      </a:r>
                      <a:endParaRPr lang="en-GB" dirty="0"/>
                    </a:p>
                  </a:txBody>
                  <a:tcPr/>
                </a:tc>
                <a:tc>
                  <a:txBody>
                    <a:bodyPr/>
                    <a:lstStyle/>
                    <a:p>
                      <a:r>
                        <a:rPr lang="en-GB" dirty="0" smtClean="0"/>
                        <a:t>TAXIS</a:t>
                      </a:r>
                      <a:endParaRPr lang="en-GB" dirty="0"/>
                    </a:p>
                  </a:txBody>
                  <a:tcPr/>
                </a:tc>
              </a:tr>
            </a:tbl>
          </a:graphicData>
        </a:graphic>
      </p:graphicFrame>
      <p:sp>
        <p:nvSpPr>
          <p:cNvPr id="10" name="Flowchart: Merge 9"/>
          <p:cNvSpPr/>
          <p:nvPr/>
        </p:nvSpPr>
        <p:spPr>
          <a:xfrm rot="5400000">
            <a:off x="3937000" y="-794660"/>
            <a:ext cx="1480457" cy="8019145"/>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Protons centre in Manchester </a:t>
            </a:r>
            <a:endParaRPr lang="en-GB" dirty="0"/>
          </a:p>
        </p:txBody>
      </p:sp>
      <p:pic>
        <p:nvPicPr>
          <p:cNvPr id="4" name="Content Placeholder 3" descr="Constructing a proton beam therapy centre"/>
          <p:cNvPicPr>
            <a:picLocks noGrp="1"/>
          </p:cNvPicPr>
          <p:nvPr>
            <p:ph idx="1"/>
          </p:nvPr>
        </p:nvPicPr>
        <p:blipFill>
          <a:blip r:embed="rId2"/>
          <a:srcRect/>
          <a:stretch>
            <a:fillRect/>
          </a:stretch>
        </p:blipFill>
        <p:spPr bwMode="auto">
          <a:xfrm>
            <a:off x="1640114" y="2046513"/>
            <a:ext cx="6197600" cy="412205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https://www.provisionproton.com/wp-content/uploads/2017/03/BreastCancer_graphic.png"/>
          <p:cNvPicPr>
            <a:picLocks noGrp="1"/>
          </p:cNvPicPr>
          <p:nvPr>
            <p:ph idx="1"/>
          </p:nvPr>
        </p:nvPicPr>
        <p:blipFill>
          <a:blip r:embed="rId2"/>
          <a:srcRect/>
          <a:stretch>
            <a:fillRect/>
          </a:stretch>
        </p:blipFill>
        <p:spPr bwMode="auto">
          <a:xfrm>
            <a:off x="928687" y="1951037"/>
            <a:ext cx="7743825" cy="423862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C:\Users\marashu705\Downloads\IMG_0131 (1).jpg"/>
          <p:cNvPicPr>
            <a:picLocks noGrp="1"/>
          </p:cNvPicPr>
          <p:nvPr>
            <p:ph idx="1"/>
          </p:nvPr>
        </p:nvPicPr>
        <p:blipFill>
          <a:blip r:embed="rId2"/>
          <a:srcRect b="13631"/>
          <a:stretch>
            <a:fillRect/>
          </a:stretch>
        </p:blipFill>
        <p:spPr bwMode="auto">
          <a:xfrm>
            <a:off x="914400" y="1426464"/>
            <a:ext cx="7772400" cy="509045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marashu705\Downloads\IMG_0132.jpg"/>
          <p:cNvPicPr>
            <a:picLocks noGrp="1" noChangeAspect="1" noChangeArrowheads="1"/>
          </p:cNvPicPr>
          <p:nvPr>
            <p:ph idx="1"/>
          </p:nvPr>
        </p:nvPicPr>
        <p:blipFill>
          <a:blip r:embed="rId2"/>
          <a:srcRect b="16168"/>
          <a:stretch>
            <a:fillRect/>
          </a:stretch>
        </p:blipFill>
        <p:spPr bwMode="auto">
          <a:xfrm>
            <a:off x="914400" y="1527113"/>
            <a:ext cx="7772399" cy="4264087"/>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C:\Users\marashu705\Downloads\IMG_0134.jpg"/>
          <p:cNvPicPr>
            <a:picLocks noGrp="1" noChangeAspect="1" noChangeArrowheads="1"/>
          </p:cNvPicPr>
          <p:nvPr>
            <p:ph idx="1"/>
          </p:nvPr>
        </p:nvPicPr>
        <p:blipFill>
          <a:blip r:embed="rId2"/>
          <a:srcRect r="524" b="17503"/>
          <a:stretch>
            <a:fillRect/>
          </a:stretch>
        </p:blipFill>
        <p:spPr bwMode="auto">
          <a:xfrm>
            <a:off x="658531" y="1905435"/>
            <a:ext cx="8028269" cy="44808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6000" dirty="0" smtClean="0"/>
              <a:t>Radiotherapy </a:t>
            </a:r>
            <a:endParaRPr lang="en-GB" sz="6000" dirty="0"/>
          </a:p>
        </p:txBody>
      </p:sp>
      <p:pic>
        <p:nvPicPr>
          <p:cNvPr id="4" name="Content Placeholder 3" descr="https://videos.rsm.ac.uk/media/uploads/tbldata_video_slide/1568/Slide14.JPG"/>
          <p:cNvPicPr>
            <a:picLocks noGrp="1"/>
          </p:cNvPicPr>
          <p:nvPr>
            <p:ph sz="half" idx="1"/>
          </p:nvPr>
        </p:nvPicPr>
        <p:blipFill>
          <a:blip r:embed="rId2"/>
          <a:srcRect t="12071" r="37561" b="12263"/>
          <a:stretch>
            <a:fillRect/>
          </a:stretch>
        </p:blipFill>
        <p:spPr bwMode="auto">
          <a:xfrm>
            <a:off x="664590" y="1857081"/>
            <a:ext cx="2540523" cy="1753386"/>
          </a:xfrm>
          <a:prstGeom prst="rect">
            <a:avLst/>
          </a:prstGeom>
          <a:noFill/>
          <a:ln w="9525">
            <a:noFill/>
            <a:miter lim="800000"/>
            <a:headEnd/>
            <a:tailEnd/>
          </a:ln>
        </p:spPr>
      </p:pic>
      <p:sp>
        <p:nvSpPr>
          <p:cNvPr id="6" name="Text Placeholder 5"/>
          <p:cNvSpPr>
            <a:spLocks noGrp="1"/>
          </p:cNvSpPr>
          <p:nvPr>
            <p:ph sz="half" idx="2"/>
          </p:nvPr>
        </p:nvSpPr>
        <p:spPr>
          <a:xfrm>
            <a:off x="457200" y="3789575"/>
            <a:ext cx="2747913" cy="1107650"/>
          </a:xfrm>
        </p:spPr>
        <p:txBody>
          <a:bodyPr>
            <a:normAutofit/>
          </a:bodyPr>
          <a:lstStyle/>
          <a:p>
            <a:pPr>
              <a:buNone/>
            </a:pPr>
            <a:r>
              <a:rPr lang="en-GB" sz="2000" dirty="0" smtClean="0"/>
              <a:t>The London Hospital, Radiotherapy Department,1905</a:t>
            </a:r>
            <a:endParaRPr lang="en-GB" sz="2000" dirty="0"/>
          </a:p>
        </p:txBody>
      </p:sp>
      <p:pic>
        <p:nvPicPr>
          <p:cNvPr id="1026" name="Picture 2" descr="Image result for historical boy radiotherapy machine history"/>
          <p:cNvPicPr>
            <a:picLocks noChangeAspect="1" noChangeArrowheads="1"/>
          </p:cNvPicPr>
          <p:nvPr/>
        </p:nvPicPr>
        <p:blipFill>
          <a:blip r:embed="rId3"/>
          <a:srcRect/>
          <a:stretch>
            <a:fillRect/>
          </a:stretch>
        </p:blipFill>
        <p:spPr bwMode="auto">
          <a:xfrm>
            <a:off x="6862837" y="664412"/>
            <a:ext cx="1823963" cy="2385338"/>
          </a:xfrm>
          <a:prstGeom prst="rect">
            <a:avLst/>
          </a:prstGeom>
          <a:noFill/>
        </p:spPr>
      </p:pic>
      <p:sp>
        <p:nvSpPr>
          <p:cNvPr id="8" name="Text Placeholder 5"/>
          <p:cNvSpPr txBox="1">
            <a:spLocks/>
          </p:cNvSpPr>
          <p:nvPr/>
        </p:nvSpPr>
        <p:spPr>
          <a:xfrm>
            <a:off x="6641308" y="3200400"/>
            <a:ext cx="2045492" cy="589175"/>
          </a:xfrm>
          <a:prstGeom prst="rect">
            <a:avLst/>
          </a:prstGeom>
        </p:spPr>
        <p:txBody>
          <a:bodyPr vert="horz" lIns="91440" tIns="45720" rIns="91440" bIns="45720" rtlCol="0">
            <a:normAutofit/>
          </a:bodyPr>
          <a:lstStyle/>
          <a:p>
            <a:pPr marL="342900" indent="-342900" defTabSz="914400">
              <a:spcBef>
                <a:spcPct val="20000"/>
              </a:spcBef>
            </a:pPr>
            <a:r>
              <a:rPr lang="en-GB" sz="2000" dirty="0" smtClean="0"/>
              <a:t>Stanford</a:t>
            </a:r>
            <a:r>
              <a:rPr lang="en-GB" sz="2000" dirty="0" smtClean="0">
                <a:solidFill>
                  <a:schemeClr val="bg1"/>
                </a:solidFill>
              </a:rPr>
              <a:t>, </a:t>
            </a:r>
            <a:r>
              <a:rPr lang="en-GB" sz="2000" dirty="0" smtClean="0"/>
              <a:t>1957</a:t>
            </a:r>
          </a:p>
        </p:txBody>
      </p:sp>
      <p:pic>
        <p:nvPicPr>
          <p:cNvPr id="9" name="Picture 8" descr="https://upload.wikimedia.org/wikipedia/commons/thumb/7/7b/Nci-vol-1819-300_cobalt_60_therapy.jpg/1920px-Nci-vol-1819-300_cobalt_60_therapy.jpg"/>
          <p:cNvPicPr/>
          <p:nvPr/>
        </p:nvPicPr>
        <p:blipFill>
          <a:blip r:embed="rId4"/>
          <a:srcRect/>
          <a:stretch>
            <a:fillRect/>
          </a:stretch>
        </p:blipFill>
        <p:spPr bwMode="auto">
          <a:xfrm>
            <a:off x="3421929" y="3324105"/>
            <a:ext cx="3026011" cy="2417875"/>
          </a:xfrm>
          <a:prstGeom prst="rect">
            <a:avLst/>
          </a:prstGeom>
          <a:noFill/>
          <a:ln w="9525">
            <a:noFill/>
            <a:miter lim="800000"/>
            <a:headEnd/>
            <a:tailEnd/>
          </a:ln>
        </p:spPr>
      </p:pic>
      <p:sp>
        <p:nvSpPr>
          <p:cNvPr id="10" name="Text Placeholder 5"/>
          <p:cNvSpPr txBox="1">
            <a:spLocks/>
          </p:cNvSpPr>
          <p:nvPr/>
        </p:nvSpPr>
        <p:spPr>
          <a:xfrm>
            <a:off x="6447940" y="4176074"/>
            <a:ext cx="2238860" cy="1145357"/>
          </a:xfrm>
          <a:prstGeom prst="rect">
            <a:avLst/>
          </a:prstGeom>
        </p:spPr>
        <p:txBody>
          <a:bodyPr vert="horz" lIns="91440" tIns="45720" rIns="91440" bIns="45720" rtlCol="0">
            <a:normAutofit/>
          </a:bodyPr>
          <a:lstStyle/>
          <a:p>
            <a:pPr marL="342900" indent="-342900" defTabSz="914400">
              <a:spcBef>
                <a:spcPct val="20000"/>
              </a:spcBef>
            </a:pPr>
            <a:r>
              <a:rPr lang="en-GB" sz="2000" dirty="0" smtClean="0"/>
              <a:t>Cobalt </a:t>
            </a:r>
            <a:r>
              <a:rPr lang="en-GB" sz="2000" dirty="0" err="1" smtClean="0"/>
              <a:t>Teletherapy</a:t>
            </a:r>
            <a:r>
              <a:rPr lang="en-GB" sz="2000" dirty="0" smtClean="0"/>
              <a:t> machine,1950</a:t>
            </a:r>
          </a:p>
        </p:txBody>
      </p:sp>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a:t>
            </a:r>
            <a:endParaRPr lang="en-GB" dirty="0"/>
          </a:p>
        </p:txBody>
      </p:sp>
      <p:sp>
        <p:nvSpPr>
          <p:cNvPr id="3" name="Content Placeholder 2"/>
          <p:cNvSpPr>
            <a:spLocks noGrp="1"/>
          </p:cNvSpPr>
          <p:nvPr>
            <p:ph idx="1"/>
          </p:nvPr>
        </p:nvSpPr>
        <p:spPr/>
        <p:txBody>
          <a:bodyPr/>
          <a:lstStyle/>
          <a:p>
            <a:r>
              <a:rPr lang="en-GB" dirty="0" smtClean="0"/>
              <a:t>Dr Abdulla Alhasso (Lead clinician)</a:t>
            </a:r>
          </a:p>
          <a:p>
            <a:endParaRPr lang="en-GB" dirty="0" smtClean="0"/>
          </a:p>
          <a:p>
            <a:r>
              <a:rPr lang="en-GB" dirty="0" smtClean="0"/>
              <a:t>The wonderful oncology team at the Beatson </a:t>
            </a:r>
            <a:r>
              <a:rPr lang="en-GB" smtClean="0"/>
              <a:t>Cancer centre</a:t>
            </a:r>
          </a:p>
          <a:p>
            <a:endParaRPr lang="en-GB"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smtClean="0"/>
              <a:t>Multidisciplinary approach is essential</a:t>
            </a:r>
          </a:p>
          <a:p>
            <a:r>
              <a:rPr lang="en-GB" dirty="0" smtClean="0"/>
              <a:t>We do not have randomised clinical trial data for every situation, </a:t>
            </a:r>
          </a:p>
          <a:p>
            <a:r>
              <a:rPr lang="en-GB" dirty="0" smtClean="0"/>
              <a:t>When data is lacking for guidelines, expert opinion is helpful</a:t>
            </a:r>
          </a:p>
          <a:p>
            <a:r>
              <a:rPr lang="en-GB" dirty="0" smtClean="0"/>
              <a:t>Inform patients on </a:t>
            </a:r>
            <a:r>
              <a:rPr lang="en-GB" dirty="0" smtClean="0"/>
              <a:t>options</a:t>
            </a:r>
            <a:endParaRPr lang="en-GB"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lgn="ctr"/>
            <a:r>
              <a:rPr lang="en-GB" sz="8000" dirty="0" smtClean="0">
                <a:solidFill>
                  <a:schemeClr val="accent1">
                    <a:lumMod val="75000"/>
                  </a:schemeClr>
                </a:solidFill>
              </a:rPr>
              <a:t>Thank you for your attention</a:t>
            </a:r>
            <a:endParaRPr lang="en-GB" sz="8000" dirty="0">
              <a:solidFill>
                <a:schemeClr val="accent1">
                  <a:lumMod val="75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2"/>
          <p:cNvPicPr>
            <a:picLocks noChangeAspect="1" noChangeArrowheads="1"/>
          </p:cNvPicPr>
          <p:nvPr/>
        </p:nvPicPr>
        <p:blipFill>
          <a:blip r:embed="rId2" cstate="print"/>
          <a:srcRect t="15375" r="35529" b="19657"/>
          <a:stretch>
            <a:fillRect/>
          </a:stretch>
        </p:blipFill>
        <p:spPr bwMode="auto">
          <a:xfrm>
            <a:off x="395536" y="1052736"/>
            <a:ext cx="8388424" cy="475252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Radiotherapy Trials for Breast Cancer </a:t>
            </a:r>
            <a:endParaRPr lang="en-GB" dirty="0"/>
          </a:p>
        </p:txBody>
      </p:sp>
      <p:graphicFrame>
        <p:nvGraphicFramePr>
          <p:cNvPr id="7" name="Content Placeholder 6"/>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t>Radiotherapy Trials for Breast Cancer </a:t>
            </a:r>
            <a:endParaRPr lang="en-GB" dirty="0"/>
          </a:p>
        </p:txBody>
      </p:sp>
      <p:graphicFrame>
        <p:nvGraphicFramePr>
          <p:cNvPr id="7" name="Content Placeholder 6"/>
          <p:cNvGraphicFramePr>
            <a:graphicFrameLocks noGrp="1"/>
          </p:cNvGraphicFramePr>
          <p:nvPr>
            <p:ph idx="1"/>
          </p:nvPr>
        </p:nvGraphicFramePr>
        <p:xfrm>
          <a:off x="914400" y="178435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2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1331</TotalTime>
  <Words>6177</Words>
  <Application>Microsoft Office PowerPoint</Application>
  <PresentationFormat>On-screen Show (4:3)</PresentationFormat>
  <Paragraphs>707</Paragraphs>
  <Slides>73</Slides>
  <Notes>39</Notes>
  <HiddenSlides>0</HiddenSlides>
  <MMClips>0</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Metro</vt:lpstr>
      <vt:lpstr>1_Metro</vt:lpstr>
      <vt:lpstr>2_Metro</vt:lpstr>
      <vt:lpstr>Slide 1</vt:lpstr>
      <vt:lpstr>The Beatson West of Scotland Cancer Centre</vt:lpstr>
      <vt:lpstr>Breast Radiotherapy Trials </vt:lpstr>
      <vt:lpstr>Breast Radiotherapy Trials </vt:lpstr>
      <vt:lpstr>The PAST</vt:lpstr>
      <vt:lpstr>Slide 6</vt:lpstr>
      <vt:lpstr>Radiotherapy </vt:lpstr>
      <vt:lpstr>Radiotherapy Trials for Breast Cancer </vt:lpstr>
      <vt:lpstr>Radiotherapy Trials for Breast Cancer </vt:lpstr>
      <vt:lpstr>Radiotherapy value</vt:lpstr>
      <vt:lpstr>Radiotherapy value Mastectomy Versus BCT </vt:lpstr>
      <vt:lpstr>Meta-analysis EBCTCG  </vt:lpstr>
      <vt:lpstr>Meta-analysis EBCTCG  </vt:lpstr>
      <vt:lpstr>Slide 14</vt:lpstr>
      <vt:lpstr>Effect of radiotherapy after mastectomy and axillary surgery on 10-year recurrence and 20-year breast cancer mortality: meta-analysis of individual patient data for 8135 women in 22 randomised trials  EBCTCG (Early Breast Cancer Trialists’ Collaborative Group)*  2014</vt:lpstr>
      <vt:lpstr>Boost VS no Boost</vt:lpstr>
      <vt:lpstr>Slide 17</vt:lpstr>
      <vt:lpstr>Young boost clinical trial </vt:lpstr>
      <vt:lpstr>IMPORT-HIGH</vt:lpstr>
      <vt:lpstr>Randomised trial testing dose escalated intensity modulated radiotherapy  for women treated by breast conservation surgery and appropriate  systemic therapy for early breast cancer </vt:lpstr>
      <vt:lpstr>Radiotherapy Trials for Breast Cancer </vt:lpstr>
      <vt:lpstr>Radiotherapy Trials for Breast Cancer </vt:lpstr>
      <vt:lpstr>Slide 23</vt:lpstr>
      <vt:lpstr>Slide 24</vt:lpstr>
      <vt:lpstr>Slide 25</vt:lpstr>
      <vt:lpstr>Slide 26</vt:lpstr>
      <vt:lpstr>Slide 27</vt:lpstr>
      <vt:lpstr>Slide 28</vt:lpstr>
      <vt:lpstr>Partial breast irradiation</vt:lpstr>
      <vt:lpstr>Brachytherapy</vt:lpstr>
      <vt:lpstr>PATIENTS CHARACTERISTICS</vt:lpstr>
      <vt:lpstr>Ipsilateral Breast Recurrence</vt:lpstr>
      <vt:lpstr>partial breast irradiation</vt:lpstr>
      <vt:lpstr>Slide 34</vt:lpstr>
      <vt:lpstr>partial breast irradiation</vt:lpstr>
      <vt:lpstr>partial breast irradiation</vt:lpstr>
      <vt:lpstr>Slide 37</vt:lpstr>
      <vt:lpstr>Slide 38</vt:lpstr>
      <vt:lpstr>Slide 39</vt:lpstr>
      <vt:lpstr>Slide 40</vt:lpstr>
      <vt:lpstr>Slide 41</vt:lpstr>
      <vt:lpstr>Slide 42</vt:lpstr>
      <vt:lpstr>Radiotherapy Trials for Breast Cancer </vt:lpstr>
      <vt:lpstr>Whole breast Hypofractionated irradiation WB HFI</vt:lpstr>
      <vt:lpstr>Slide 45</vt:lpstr>
      <vt:lpstr>Slide 46</vt:lpstr>
      <vt:lpstr>Fast Forward sub-study</vt:lpstr>
      <vt:lpstr>Radiotherapy Trials for Breast Cancer </vt:lpstr>
      <vt:lpstr>EORTC 22922</vt:lpstr>
      <vt:lpstr>MA 20</vt:lpstr>
      <vt:lpstr>Danish Population study</vt:lpstr>
      <vt:lpstr>Slide 52</vt:lpstr>
      <vt:lpstr>ACOSOG Z11</vt:lpstr>
      <vt:lpstr>Slide 54</vt:lpstr>
      <vt:lpstr>Z11 outcomes</vt:lpstr>
      <vt:lpstr>Radiation oncology aspects of Z11</vt:lpstr>
      <vt:lpstr>Slide 57</vt:lpstr>
      <vt:lpstr>Lessons from other trials</vt:lpstr>
      <vt:lpstr>Lessons from other trials</vt:lpstr>
      <vt:lpstr>Far less data for those having NACT </vt:lpstr>
      <vt:lpstr>Figure 2 NSABP B‑51/RTOG 1304 (NRG 9353) trial schema  Prospective data addressing the need for radiotherapy after nodal pCR</vt:lpstr>
      <vt:lpstr>Figure 1 Alliance for Clinical Trials in Oncology A11202 trial schema</vt:lpstr>
      <vt:lpstr>Opposing trends in axilla management</vt:lpstr>
      <vt:lpstr>Need for better risk stratification is evaluated in RCT</vt:lpstr>
      <vt:lpstr>Protons centre in Manchester </vt:lpstr>
      <vt:lpstr>Slide 66</vt:lpstr>
      <vt:lpstr>Slide 67</vt:lpstr>
      <vt:lpstr>Slide 68</vt:lpstr>
      <vt:lpstr>Slide 69</vt:lpstr>
      <vt:lpstr>thanks</vt:lpstr>
      <vt:lpstr>Slide 71</vt:lpstr>
      <vt:lpstr>Slide 72</vt:lpstr>
      <vt:lpstr>Slide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 Faisal Specialist Hospital and Research Centre (KFSH&amp;RC), in collaboration with WHO and the IAEA</dc:title>
  <dc:creator>Abdulla Alhasso</dc:creator>
  <cp:lastModifiedBy>husam marashi</cp:lastModifiedBy>
  <cp:revision>111</cp:revision>
  <dcterms:created xsi:type="dcterms:W3CDTF">2018-02-11T14:22:37Z</dcterms:created>
  <dcterms:modified xsi:type="dcterms:W3CDTF">2018-11-07T06:34:20Z</dcterms:modified>
</cp:coreProperties>
</file>